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88" r:id="rId2"/>
  </p:sldMasterIdLst>
  <p:notesMasterIdLst>
    <p:notesMasterId r:id="rId17"/>
  </p:notesMasterIdLst>
  <p:handoutMasterIdLst>
    <p:handoutMasterId r:id="rId18"/>
  </p:handoutMasterIdLst>
  <p:sldIdLst>
    <p:sldId id="256" r:id="rId3"/>
    <p:sldId id="345" r:id="rId4"/>
    <p:sldId id="347" r:id="rId5"/>
    <p:sldId id="431" r:id="rId6"/>
    <p:sldId id="352" r:id="rId7"/>
    <p:sldId id="354" r:id="rId8"/>
    <p:sldId id="428" r:id="rId9"/>
    <p:sldId id="427" r:id="rId10"/>
    <p:sldId id="432" r:id="rId11"/>
    <p:sldId id="417" r:id="rId12"/>
    <p:sldId id="429" r:id="rId13"/>
    <p:sldId id="418" r:id="rId14"/>
    <p:sldId id="430" r:id="rId15"/>
    <p:sldId id="303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336600"/>
    <a:srgbClr val="FFFF99"/>
    <a:srgbClr val="993300"/>
    <a:srgbClr val="E9E8B8"/>
    <a:srgbClr val="663300"/>
    <a:srgbClr val="864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7" autoAdjust="0"/>
    <p:restoredTop sz="94646" autoAdjust="0"/>
  </p:normalViewPr>
  <p:slideViewPr>
    <p:cSldViewPr>
      <p:cViewPr varScale="1">
        <p:scale>
          <a:sx n="108" d="100"/>
          <a:sy n="108" d="100"/>
        </p:scale>
        <p:origin x="19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736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22975-A296-4042-B985-236D074225C0}" type="doc">
      <dgm:prSet loTypeId="urn:microsoft.com/office/officeart/2005/8/layout/venn1" loCatId="relationship" qsTypeId="urn:microsoft.com/office/officeart/2005/8/quickstyle/simple5" qsCatId="simple" csTypeId="urn:microsoft.com/office/officeart/2005/8/colors/accent2_2" csCatId="accent2" phldr="1"/>
      <dgm:spPr/>
    </dgm:pt>
    <dgm:pt modelId="{668ACAEC-B965-4F13-BFA9-57295A4611B6}">
      <dgm:prSet phldrT="[Text]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pPr>
            <a:buNone/>
          </a:pPr>
          <a:r>
            <a:rPr lang="en-US" b="1" u="sng" dirty="0"/>
            <a:t>PERCEIVED BENEFITS</a:t>
          </a:r>
          <a:endParaRPr lang="en-US" u="none" dirty="0"/>
        </a:p>
      </dgm:t>
    </dgm:pt>
    <dgm:pt modelId="{78B55A35-6FAA-4916-915D-0467B63BBF93}" type="parTrans" cxnId="{C02D16EF-D99D-4BBF-9103-2EC4769549B8}">
      <dgm:prSet/>
      <dgm:spPr/>
      <dgm:t>
        <a:bodyPr/>
        <a:lstStyle/>
        <a:p>
          <a:endParaRPr lang="en-US"/>
        </a:p>
      </dgm:t>
    </dgm:pt>
    <dgm:pt modelId="{79A0D30D-A539-4ED4-A957-472E5CF63A70}" type="sibTrans" cxnId="{C02D16EF-D99D-4BBF-9103-2EC4769549B8}">
      <dgm:prSet/>
      <dgm:spPr/>
      <dgm:t>
        <a:bodyPr/>
        <a:lstStyle/>
        <a:p>
          <a:endParaRPr lang="en-US"/>
        </a:p>
      </dgm:t>
    </dgm:pt>
    <dgm:pt modelId="{6EAAE6E6-703A-488F-8645-4F20F4622227}">
      <dgm:prSet phldrT="[Text]"/>
      <dgm:spPr>
        <a:solidFill>
          <a:schemeClr val="bg1">
            <a:alpha val="50000"/>
          </a:schemeClr>
        </a:solidFill>
      </dgm:spPr>
      <dgm:t>
        <a:bodyPr/>
        <a:lstStyle/>
        <a:p>
          <a:pPr>
            <a:buNone/>
          </a:pPr>
          <a:r>
            <a:rPr lang="en-US" b="1" u="sng" dirty="0"/>
            <a:t>PERCEIVED RISKS </a:t>
          </a:r>
        </a:p>
        <a:p>
          <a:pPr>
            <a:buNone/>
          </a:pPr>
          <a:endParaRPr lang="en-US" b="1" u="sng" dirty="0"/>
        </a:p>
      </dgm:t>
    </dgm:pt>
    <dgm:pt modelId="{49DB861E-31DE-4E33-B997-981FAA7AD028}" type="parTrans" cxnId="{2528EE40-91F8-4161-BE03-A23CAAE011C0}">
      <dgm:prSet/>
      <dgm:spPr/>
      <dgm:t>
        <a:bodyPr/>
        <a:lstStyle/>
        <a:p>
          <a:endParaRPr lang="en-US"/>
        </a:p>
      </dgm:t>
    </dgm:pt>
    <dgm:pt modelId="{2F4F343F-C124-494A-8EE3-537DA0C8B9F5}" type="sibTrans" cxnId="{2528EE40-91F8-4161-BE03-A23CAAE011C0}">
      <dgm:prSet/>
      <dgm:spPr/>
      <dgm:t>
        <a:bodyPr/>
        <a:lstStyle/>
        <a:p>
          <a:endParaRPr lang="en-US"/>
        </a:p>
      </dgm:t>
    </dgm:pt>
    <dgm:pt modelId="{B8A5B725-37B0-4A15-AC7C-41A264529C55}">
      <dgm:prSet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Direct tax revenue to municipalities?</a:t>
          </a:r>
        </a:p>
      </dgm:t>
    </dgm:pt>
    <dgm:pt modelId="{3EF90573-67A6-498A-B617-94BA2AD394A3}" type="parTrans" cxnId="{359EC3AC-D23F-4790-98E9-A79A36603B79}">
      <dgm:prSet/>
      <dgm:spPr/>
      <dgm:t>
        <a:bodyPr/>
        <a:lstStyle/>
        <a:p>
          <a:endParaRPr lang="en-US"/>
        </a:p>
      </dgm:t>
    </dgm:pt>
    <dgm:pt modelId="{E76F4235-26F7-48D5-8A8D-2AFF54922B80}" type="sibTrans" cxnId="{359EC3AC-D23F-4790-98E9-A79A36603B79}">
      <dgm:prSet/>
      <dgm:spPr/>
      <dgm:t>
        <a:bodyPr/>
        <a:lstStyle/>
        <a:p>
          <a:endParaRPr lang="en-US"/>
        </a:p>
      </dgm:t>
    </dgm:pt>
    <dgm:pt modelId="{F4B1551A-36FB-41E3-AC3D-FBC572DDD695}">
      <dgm:prSet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Message to communities disproportionately impacted by legacy of cannabis illegality?</a:t>
          </a:r>
        </a:p>
      </dgm:t>
    </dgm:pt>
    <dgm:pt modelId="{FF1EDD65-1CEA-4A9B-BA6A-14763AD226A2}" type="parTrans" cxnId="{A85D7EF2-76D1-475B-AE8C-08FC94B110CC}">
      <dgm:prSet/>
      <dgm:spPr/>
      <dgm:t>
        <a:bodyPr/>
        <a:lstStyle/>
        <a:p>
          <a:endParaRPr lang="en-US"/>
        </a:p>
      </dgm:t>
    </dgm:pt>
    <dgm:pt modelId="{F578C21B-6C61-48E4-BA2D-BA689B308740}" type="sibTrans" cxnId="{A85D7EF2-76D1-475B-AE8C-08FC94B110CC}">
      <dgm:prSet/>
      <dgm:spPr/>
      <dgm:t>
        <a:bodyPr/>
        <a:lstStyle/>
        <a:p>
          <a:endParaRPr lang="en-US"/>
        </a:p>
      </dgm:t>
    </dgm:pt>
    <dgm:pt modelId="{C97850CE-3178-4DB9-A85B-DC91CFCA3448}">
      <dgm:prSet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E320A093-BC3D-4BCB-831E-F8A9232AE27F}" type="parTrans" cxnId="{B854291F-9203-4359-97A1-BFF0ADB85C99}">
      <dgm:prSet/>
      <dgm:spPr/>
      <dgm:t>
        <a:bodyPr/>
        <a:lstStyle/>
        <a:p>
          <a:endParaRPr lang="en-US"/>
        </a:p>
      </dgm:t>
    </dgm:pt>
    <dgm:pt modelId="{BF39EBB6-4A80-4C5F-99CA-6CE6049ECA19}" type="sibTrans" cxnId="{B854291F-9203-4359-97A1-BFF0ADB85C99}">
      <dgm:prSet/>
      <dgm:spPr/>
      <dgm:t>
        <a:bodyPr/>
        <a:lstStyle/>
        <a:p>
          <a:endParaRPr lang="en-US"/>
        </a:p>
      </dgm:t>
    </dgm:pt>
    <dgm:pt modelId="{3D1F3ED5-765C-4E97-8C4A-CCAFB6AF8A3C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Increased crime rates? </a:t>
          </a:r>
        </a:p>
      </dgm:t>
    </dgm:pt>
    <dgm:pt modelId="{01316327-ED4D-429E-94AA-1F48A69131BE}" type="parTrans" cxnId="{B6CB2BC2-39DE-4EC8-96F9-E4DB653D2CAB}">
      <dgm:prSet/>
      <dgm:spPr/>
      <dgm:t>
        <a:bodyPr/>
        <a:lstStyle/>
        <a:p>
          <a:endParaRPr lang="en-US"/>
        </a:p>
      </dgm:t>
    </dgm:pt>
    <dgm:pt modelId="{7F4865C8-E139-4E03-8E22-B063CFCC5544}" type="sibTrans" cxnId="{B6CB2BC2-39DE-4EC8-96F9-E4DB653D2CAB}">
      <dgm:prSet/>
      <dgm:spPr/>
      <dgm:t>
        <a:bodyPr/>
        <a:lstStyle/>
        <a:p>
          <a:endParaRPr lang="en-US"/>
        </a:p>
      </dgm:t>
    </dgm:pt>
    <dgm:pt modelId="{FE5E7A8D-75E7-4F4A-8ACD-0DCB6A96993E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Increased tourism?</a:t>
          </a:r>
        </a:p>
      </dgm:t>
    </dgm:pt>
    <dgm:pt modelId="{43F2D9A7-1F13-43A7-96A8-6372ADFD4086}" type="parTrans" cxnId="{CC4A1874-338D-4027-98C6-B7B489CEA52A}">
      <dgm:prSet/>
      <dgm:spPr/>
      <dgm:t>
        <a:bodyPr/>
        <a:lstStyle/>
        <a:p>
          <a:endParaRPr lang="en-US"/>
        </a:p>
      </dgm:t>
    </dgm:pt>
    <dgm:pt modelId="{FC5A6B31-9E09-4DFF-A9A5-8243B45188E4}" type="sibTrans" cxnId="{CC4A1874-338D-4027-98C6-B7B489CEA52A}">
      <dgm:prSet/>
      <dgm:spPr/>
      <dgm:t>
        <a:bodyPr/>
        <a:lstStyle/>
        <a:p>
          <a:endParaRPr lang="en-US"/>
        </a:p>
      </dgm:t>
    </dgm:pt>
    <dgm:pt modelId="{BC1E8A01-0DDE-4A3F-9396-75DF5AD8892F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515671A5-BAC6-46EF-8CA9-F0C210AD7DC2}" type="parTrans" cxnId="{4F8CCDCA-3707-4F94-BA34-FA225745448F}">
      <dgm:prSet/>
      <dgm:spPr/>
      <dgm:t>
        <a:bodyPr/>
        <a:lstStyle/>
        <a:p>
          <a:endParaRPr lang="en-US"/>
        </a:p>
      </dgm:t>
    </dgm:pt>
    <dgm:pt modelId="{0CB5C494-AB06-4F81-B2F5-2232D072518C}" type="sibTrans" cxnId="{4F8CCDCA-3707-4F94-BA34-FA225745448F}">
      <dgm:prSet/>
      <dgm:spPr/>
      <dgm:t>
        <a:bodyPr/>
        <a:lstStyle/>
        <a:p>
          <a:endParaRPr lang="en-US"/>
        </a:p>
      </dgm:t>
    </dgm:pt>
    <dgm:pt modelId="{9210509F-77BC-4F19-9C23-FCD702EDF65A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Impact on existing communities and infrastructure? </a:t>
          </a:r>
        </a:p>
      </dgm:t>
    </dgm:pt>
    <dgm:pt modelId="{01A274FB-3834-4265-8E90-E11EB226C69C}" type="parTrans" cxnId="{EEF778B2-E612-40C4-975F-4F5CAEE2DE6D}">
      <dgm:prSet/>
      <dgm:spPr/>
      <dgm:t>
        <a:bodyPr/>
        <a:lstStyle/>
        <a:p>
          <a:endParaRPr lang="en-US"/>
        </a:p>
      </dgm:t>
    </dgm:pt>
    <dgm:pt modelId="{9C39811F-72D2-4E02-9F71-979C0CCE309C}" type="sibTrans" cxnId="{EEF778B2-E612-40C4-975F-4F5CAEE2DE6D}">
      <dgm:prSet/>
      <dgm:spPr/>
      <dgm:t>
        <a:bodyPr/>
        <a:lstStyle/>
        <a:p>
          <a:endParaRPr lang="en-US"/>
        </a:p>
      </dgm:t>
    </dgm:pt>
    <dgm:pt modelId="{D13B1A9E-F683-4059-BE55-658BC2457DC4}">
      <dgm:prSet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Message to commercial cannabis companies and would-be licensees?</a:t>
          </a:r>
        </a:p>
      </dgm:t>
    </dgm:pt>
    <dgm:pt modelId="{8ACDDD2E-C033-445C-A43C-4C8E5AAEA6FD}" type="parTrans" cxnId="{09303994-09AE-40C7-9E12-4003C40DCC4B}">
      <dgm:prSet/>
      <dgm:spPr/>
      <dgm:t>
        <a:bodyPr/>
        <a:lstStyle/>
        <a:p>
          <a:endParaRPr lang="en-US"/>
        </a:p>
      </dgm:t>
    </dgm:pt>
    <dgm:pt modelId="{49BF2B2C-D166-4C72-979F-7CFAE3B67B1F}" type="sibTrans" cxnId="{09303994-09AE-40C7-9E12-4003C40DCC4B}">
      <dgm:prSet/>
      <dgm:spPr/>
      <dgm:t>
        <a:bodyPr/>
        <a:lstStyle/>
        <a:p>
          <a:endParaRPr lang="en-US"/>
        </a:p>
      </dgm:t>
    </dgm:pt>
    <dgm:pt modelId="{993E1D89-E292-4603-8C01-6CA6DCABFA4B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Message to commercial cannabis companies and would-be licensees?  </a:t>
          </a:r>
        </a:p>
      </dgm:t>
    </dgm:pt>
    <dgm:pt modelId="{5FAB60D9-EFC6-45C6-AE65-989DA3EE8CBC}" type="parTrans" cxnId="{0D677074-E3A9-48F8-9F1C-FA3EEA2BEE51}">
      <dgm:prSet/>
      <dgm:spPr/>
      <dgm:t>
        <a:bodyPr/>
        <a:lstStyle/>
        <a:p>
          <a:endParaRPr lang="en-US"/>
        </a:p>
      </dgm:t>
    </dgm:pt>
    <dgm:pt modelId="{5DE111E2-F90F-4D2F-816F-CFC536FFC190}" type="sibTrans" cxnId="{0D677074-E3A9-48F8-9F1C-FA3EEA2BEE51}">
      <dgm:prSet/>
      <dgm:spPr/>
      <dgm:t>
        <a:bodyPr/>
        <a:lstStyle/>
        <a:p>
          <a:endParaRPr lang="en-US"/>
        </a:p>
      </dgm:t>
    </dgm:pt>
    <dgm:pt modelId="{B8F031E1-D89C-4C6C-A7C2-964226EC4D21}" type="pres">
      <dgm:prSet presAssocID="{99522975-A296-4042-B985-236D074225C0}" presName="compositeShape" presStyleCnt="0">
        <dgm:presLayoutVars>
          <dgm:chMax val="7"/>
          <dgm:dir/>
          <dgm:resizeHandles val="exact"/>
        </dgm:presLayoutVars>
      </dgm:prSet>
      <dgm:spPr/>
    </dgm:pt>
    <dgm:pt modelId="{A59E3FC2-CF3D-4534-B40B-4EA8BA9EF611}" type="pres">
      <dgm:prSet presAssocID="{668ACAEC-B965-4F13-BFA9-57295A4611B6}" presName="circ1" presStyleLbl="vennNode1" presStyleIdx="0" presStyleCnt="2"/>
      <dgm:spPr/>
    </dgm:pt>
    <dgm:pt modelId="{44048B20-5860-4C87-B21C-0FB9272C3C43}" type="pres">
      <dgm:prSet presAssocID="{668ACAEC-B965-4F13-BFA9-57295A4611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01DD72-6780-47F2-9F6E-B54C1C0F7A77}" type="pres">
      <dgm:prSet presAssocID="{6EAAE6E6-703A-488F-8645-4F20F4622227}" presName="circ2" presStyleLbl="vennNode1" presStyleIdx="1" presStyleCnt="2"/>
      <dgm:spPr/>
    </dgm:pt>
    <dgm:pt modelId="{19D1DF0C-8F23-40F0-A25E-42B386A735C5}" type="pres">
      <dgm:prSet presAssocID="{6EAAE6E6-703A-488F-8645-4F20F46222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ADA3909-5B9F-481F-987E-A18F37F1225B}" type="presOf" srcId="{C97850CE-3178-4DB9-A85B-DC91CFCA3448}" destId="{A59E3FC2-CF3D-4534-B40B-4EA8BA9EF611}" srcOrd="0" destOrd="4" presId="urn:microsoft.com/office/officeart/2005/8/layout/venn1"/>
    <dgm:cxn modelId="{7819600E-32D6-4A7C-A82D-A84F7F2DA118}" type="presOf" srcId="{B8A5B725-37B0-4A15-AC7C-41A264529C55}" destId="{44048B20-5860-4C87-B21C-0FB9272C3C43}" srcOrd="1" destOrd="1" presId="urn:microsoft.com/office/officeart/2005/8/layout/venn1"/>
    <dgm:cxn modelId="{B854291F-9203-4359-97A1-BFF0ADB85C99}" srcId="{668ACAEC-B965-4F13-BFA9-57295A4611B6}" destId="{C97850CE-3178-4DB9-A85B-DC91CFCA3448}" srcOrd="3" destOrd="0" parTransId="{E320A093-BC3D-4BCB-831E-F8A9232AE27F}" sibTransId="{BF39EBB6-4A80-4C5F-99CA-6CE6049ECA19}"/>
    <dgm:cxn modelId="{E0A0BB2A-B5D3-47B0-A4D7-927C180CA22B}" type="presOf" srcId="{3D1F3ED5-765C-4E97-8C4A-CCAFB6AF8A3C}" destId="{19D1DF0C-8F23-40F0-A25E-42B386A735C5}" srcOrd="1" destOrd="1" presId="urn:microsoft.com/office/officeart/2005/8/layout/venn1"/>
    <dgm:cxn modelId="{20D69F35-1A2F-4E99-BD76-CB308B6FB9D9}" type="presOf" srcId="{6EAAE6E6-703A-488F-8645-4F20F4622227}" destId="{2901DD72-6780-47F2-9F6E-B54C1C0F7A77}" srcOrd="0" destOrd="0" presId="urn:microsoft.com/office/officeart/2005/8/layout/venn1"/>
    <dgm:cxn modelId="{67AA393F-A3C1-4E10-8083-87A49B628A71}" type="presOf" srcId="{9210509F-77BC-4F19-9C23-FCD702EDF65A}" destId="{19D1DF0C-8F23-40F0-A25E-42B386A735C5}" srcOrd="1" destOrd="3" presId="urn:microsoft.com/office/officeart/2005/8/layout/venn1"/>
    <dgm:cxn modelId="{83F5623F-8E66-471D-82A5-F92FC1A7B7AE}" type="presOf" srcId="{99522975-A296-4042-B985-236D074225C0}" destId="{B8F031E1-D89C-4C6C-A7C2-964226EC4D21}" srcOrd="0" destOrd="0" presId="urn:microsoft.com/office/officeart/2005/8/layout/venn1"/>
    <dgm:cxn modelId="{2528EE40-91F8-4161-BE03-A23CAAE011C0}" srcId="{99522975-A296-4042-B985-236D074225C0}" destId="{6EAAE6E6-703A-488F-8645-4F20F4622227}" srcOrd="1" destOrd="0" parTransId="{49DB861E-31DE-4E33-B997-981FAA7AD028}" sibTransId="{2F4F343F-C124-494A-8EE3-537DA0C8B9F5}"/>
    <dgm:cxn modelId="{948A0443-8974-46F7-91E0-811F297C3BD9}" type="presOf" srcId="{9210509F-77BC-4F19-9C23-FCD702EDF65A}" destId="{2901DD72-6780-47F2-9F6E-B54C1C0F7A77}" srcOrd="0" destOrd="3" presId="urn:microsoft.com/office/officeart/2005/8/layout/venn1"/>
    <dgm:cxn modelId="{E87C4369-2B51-4B40-837A-E618299EB0F0}" type="presOf" srcId="{3D1F3ED5-765C-4E97-8C4A-CCAFB6AF8A3C}" destId="{2901DD72-6780-47F2-9F6E-B54C1C0F7A77}" srcOrd="0" destOrd="1" presId="urn:microsoft.com/office/officeart/2005/8/layout/venn1"/>
    <dgm:cxn modelId="{0AE5EF4E-AA70-4655-8490-76592DF03856}" type="presOf" srcId="{668ACAEC-B965-4F13-BFA9-57295A4611B6}" destId="{44048B20-5860-4C87-B21C-0FB9272C3C43}" srcOrd="1" destOrd="0" presId="urn:microsoft.com/office/officeart/2005/8/layout/venn1"/>
    <dgm:cxn modelId="{82888B50-ACD4-4C23-916B-587EA27520BF}" type="presOf" srcId="{D13B1A9E-F683-4059-BE55-658BC2457DC4}" destId="{44048B20-5860-4C87-B21C-0FB9272C3C43}" srcOrd="1" destOrd="3" presId="urn:microsoft.com/office/officeart/2005/8/layout/venn1"/>
    <dgm:cxn modelId="{0B1FD570-C9EE-4FAF-B2B8-3DCA5C567A2A}" type="presOf" srcId="{F4B1551A-36FB-41E3-AC3D-FBC572DDD695}" destId="{A59E3FC2-CF3D-4534-B40B-4EA8BA9EF611}" srcOrd="0" destOrd="2" presId="urn:microsoft.com/office/officeart/2005/8/layout/venn1"/>
    <dgm:cxn modelId="{2DA77572-9EDC-4116-B3E0-13B7D0EA04FE}" type="presOf" srcId="{FE5E7A8D-75E7-4F4A-8ACD-0DCB6A96993E}" destId="{19D1DF0C-8F23-40F0-A25E-42B386A735C5}" srcOrd="1" destOrd="2" presId="urn:microsoft.com/office/officeart/2005/8/layout/venn1"/>
    <dgm:cxn modelId="{CC4A1874-338D-4027-98C6-B7B489CEA52A}" srcId="{6EAAE6E6-703A-488F-8645-4F20F4622227}" destId="{FE5E7A8D-75E7-4F4A-8ACD-0DCB6A96993E}" srcOrd="1" destOrd="0" parTransId="{43F2D9A7-1F13-43A7-96A8-6372ADFD4086}" sibTransId="{FC5A6B31-9E09-4DFF-A9A5-8243B45188E4}"/>
    <dgm:cxn modelId="{0D677074-E3A9-48F8-9F1C-FA3EEA2BEE51}" srcId="{6EAAE6E6-703A-488F-8645-4F20F4622227}" destId="{993E1D89-E292-4603-8C01-6CA6DCABFA4B}" srcOrd="3" destOrd="0" parTransId="{5FAB60D9-EFC6-45C6-AE65-989DA3EE8CBC}" sibTransId="{5DE111E2-F90F-4D2F-816F-CFC536FFC190}"/>
    <dgm:cxn modelId="{E3163A7A-C371-4BA8-B2B2-ED03F13CF5A3}" type="presOf" srcId="{BC1E8A01-0DDE-4A3F-9396-75DF5AD8892F}" destId="{2901DD72-6780-47F2-9F6E-B54C1C0F7A77}" srcOrd="0" destOrd="5" presId="urn:microsoft.com/office/officeart/2005/8/layout/venn1"/>
    <dgm:cxn modelId="{09303994-09AE-40C7-9E12-4003C40DCC4B}" srcId="{668ACAEC-B965-4F13-BFA9-57295A4611B6}" destId="{D13B1A9E-F683-4059-BE55-658BC2457DC4}" srcOrd="2" destOrd="0" parTransId="{8ACDDD2E-C033-445C-A43C-4C8E5AAEA6FD}" sibTransId="{49BF2B2C-D166-4C72-979F-7CFAE3B67B1F}"/>
    <dgm:cxn modelId="{62FD7CA7-8CE8-4E6D-A23D-466302DD069B}" type="presOf" srcId="{6EAAE6E6-703A-488F-8645-4F20F4622227}" destId="{19D1DF0C-8F23-40F0-A25E-42B386A735C5}" srcOrd="1" destOrd="0" presId="urn:microsoft.com/office/officeart/2005/8/layout/venn1"/>
    <dgm:cxn modelId="{29DE2EAC-096F-409B-8ED5-BCB121BCBD46}" type="presOf" srcId="{993E1D89-E292-4603-8C01-6CA6DCABFA4B}" destId="{19D1DF0C-8F23-40F0-A25E-42B386A735C5}" srcOrd="1" destOrd="4" presId="urn:microsoft.com/office/officeart/2005/8/layout/venn1"/>
    <dgm:cxn modelId="{359EC3AC-D23F-4790-98E9-A79A36603B79}" srcId="{668ACAEC-B965-4F13-BFA9-57295A4611B6}" destId="{B8A5B725-37B0-4A15-AC7C-41A264529C55}" srcOrd="0" destOrd="0" parTransId="{3EF90573-67A6-498A-B617-94BA2AD394A3}" sibTransId="{E76F4235-26F7-48D5-8A8D-2AFF54922B80}"/>
    <dgm:cxn modelId="{EEF778B2-E612-40C4-975F-4F5CAEE2DE6D}" srcId="{6EAAE6E6-703A-488F-8645-4F20F4622227}" destId="{9210509F-77BC-4F19-9C23-FCD702EDF65A}" srcOrd="2" destOrd="0" parTransId="{01A274FB-3834-4265-8E90-E11EB226C69C}" sibTransId="{9C39811F-72D2-4E02-9F71-979C0CCE309C}"/>
    <dgm:cxn modelId="{B6CB2BC2-39DE-4EC8-96F9-E4DB653D2CAB}" srcId="{6EAAE6E6-703A-488F-8645-4F20F4622227}" destId="{3D1F3ED5-765C-4E97-8C4A-CCAFB6AF8A3C}" srcOrd="0" destOrd="0" parTransId="{01316327-ED4D-429E-94AA-1F48A69131BE}" sibTransId="{7F4865C8-E139-4E03-8E22-B063CFCC5544}"/>
    <dgm:cxn modelId="{ABDD44C8-E51E-4B4D-98F9-F9B7717001A0}" type="presOf" srcId="{993E1D89-E292-4603-8C01-6CA6DCABFA4B}" destId="{2901DD72-6780-47F2-9F6E-B54C1C0F7A77}" srcOrd="0" destOrd="4" presId="urn:microsoft.com/office/officeart/2005/8/layout/venn1"/>
    <dgm:cxn modelId="{4F8CCDCA-3707-4F94-BA34-FA225745448F}" srcId="{6EAAE6E6-703A-488F-8645-4F20F4622227}" destId="{BC1E8A01-0DDE-4A3F-9396-75DF5AD8892F}" srcOrd="4" destOrd="0" parTransId="{515671A5-BAC6-46EF-8CA9-F0C210AD7DC2}" sibTransId="{0CB5C494-AB06-4F81-B2F5-2232D072518C}"/>
    <dgm:cxn modelId="{72B58ACB-2326-4D9E-B468-7DB4C75EEFB7}" type="presOf" srcId="{F4B1551A-36FB-41E3-AC3D-FBC572DDD695}" destId="{44048B20-5860-4C87-B21C-0FB9272C3C43}" srcOrd="1" destOrd="2" presId="urn:microsoft.com/office/officeart/2005/8/layout/venn1"/>
    <dgm:cxn modelId="{C4070CCD-4B77-4F0E-98FA-9A38B66CA646}" type="presOf" srcId="{BC1E8A01-0DDE-4A3F-9396-75DF5AD8892F}" destId="{19D1DF0C-8F23-40F0-A25E-42B386A735C5}" srcOrd="1" destOrd="5" presId="urn:microsoft.com/office/officeart/2005/8/layout/venn1"/>
    <dgm:cxn modelId="{27329CD8-BB05-485C-B707-4FAE71F7BA65}" type="presOf" srcId="{B8A5B725-37B0-4A15-AC7C-41A264529C55}" destId="{A59E3FC2-CF3D-4534-B40B-4EA8BA9EF611}" srcOrd="0" destOrd="1" presId="urn:microsoft.com/office/officeart/2005/8/layout/venn1"/>
    <dgm:cxn modelId="{18C275DB-5FCE-43B5-A664-2A4C4B688DF7}" type="presOf" srcId="{FE5E7A8D-75E7-4F4A-8ACD-0DCB6A96993E}" destId="{2901DD72-6780-47F2-9F6E-B54C1C0F7A77}" srcOrd="0" destOrd="2" presId="urn:microsoft.com/office/officeart/2005/8/layout/venn1"/>
    <dgm:cxn modelId="{C02D16EF-D99D-4BBF-9103-2EC4769549B8}" srcId="{99522975-A296-4042-B985-236D074225C0}" destId="{668ACAEC-B965-4F13-BFA9-57295A4611B6}" srcOrd="0" destOrd="0" parTransId="{78B55A35-6FAA-4916-915D-0467B63BBF93}" sibTransId="{79A0D30D-A539-4ED4-A957-472E5CF63A70}"/>
    <dgm:cxn modelId="{6F8DD1F0-DC3E-46EC-B0CD-3264A4C7F374}" type="presOf" srcId="{C97850CE-3178-4DB9-A85B-DC91CFCA3448}" destId="{44048B20-5860-4C87-B21C-0FB9272C3C43}" srcOrd="1" destOrd="4" presId="urn:microsoft.com/office/officeart/2005/8/layout/venn1"/>
    <dgm:cxn modelId="{A85D7EF2-76D1-475B-AE8C-08FC94B110CC}" srcId="{668ACAEC-B965-4F13-BFA9-57295A4611B6}" destId="{F4B1551A-36FB-41E3-AC3D-FBC572DDD695}" srcOrd="1" destOrd="0" parTransId="{FF1EDD65-1CEA-4A9B-BA6A-14763AD226A2}" sibTransId="{F578C21B-6C61-48E4-BA2D-BA689B308740}"/>
    <dgm:cxn modelId="{C9DC7EFB-3A46-47ED-94A2-74728A6E7974}" type="presOf" srcId="{668ACAEC-B965-4F13-BFA9-57295A4611B6}" destId="{A59E3FC2-CF3D-4534-B40B-4EA8BA9EF611}" srcOrd="0" destOrd="0" presId="urn:microsoft.com/office/officeart/2005/8/layout/venn1"/>
    <dgm:cxn modelId="{1D3418FE-2EA0-4D98-A9E2-316EA4D8E05A}" type="presOf" srcId="{D13B1A9E-F683-4059-BE55-658BC2457DC4}" destId="{A59E3FC2-CF3D-4534-B40B-4EA8BA9EF611}" srcOrd="0" destOrd="3" presId="urn:microsoft.com/office/officeart/2005/8/layout/venn1"/>
    <dgm:cxn modelId="{2F4474A8-F0BB-4EB4-876A-C7B22E5A9B8E}" type="presParOf" srcId="{B8F031E1-D89C-4C6C-A7C2-964226EC4D21}" destId="{A59E3FC2-CF3D-4534-B40B-4EA8BA9EF611}" srcOrd="0" destOrd="0" presId="urn:microsoft.com/office/officeart/2005/8/layout/venn1"/>
    <dgm:cxn modelId="{1F2ABC42-DA52-4978-A5F7-266257197747}" type="presParOf" srcId="{B8F031E1-D89C-4C6C-A7C2-964226EC4D21}" destId="{44048B20-5860-4C87-B21C-0FB9272C3C43}" srcOrd="1" destOrd="0" presId="urn:microsoft.com/office/officeart/2005/8/layout/venn1"/>
    <dgm:cxn modelId="{B62C0094-F9D5-40A0-90E9-1FCD8106A086}" type="presParOf" srcId="{B8F031E1-D89C-4C6C-A7C2-964226EC4D21}" destId="{2901DD72-6780-47F2-9F6E-B54C1C0F7A77}" srcOrd="2" destOrd="0" presId="urn:microsoft.com/office/officeart/2005/8/layout/venn1"/>
    <dgm:cxn modelId="{479DC2C9-4888-403D-830D-6B7367EA6036}" type="presParOf" srcId="{B8F031E1-D89C-4C6C-A7C2-964226EC4D21}" destId="{19D1DF0C-8F23-40F0-A25E-42B386A735C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32EA3-8C47-47BD-8A4A-3B60E03E03E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35506C-6D18-411B-B9DD-C38F260967E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Sales from Distributor to Retailer</a:t>
          </a:r>
        </a:p>
      </dgm:t>
    </dgm:pt>
    <dgm:pt modelId="{6E783A77-6B65-4E31-BFB5-95EAA2BBDB81}" type="parTrans" cxnId="{76AA7FB5-BB88-4A1C-8FB2-723B19A7ADB3}">
      <dgm:prSet/>
      <dgm:spPr/>
      <dgm:t>
        <a:bodyPr/>
        <a:lstStyle/>
        <a:p>
          <a:endParaRPr lang="en-US"/>
        </a:p>
      </dgm:t>
    </dgm:pt>
    <dgm:pt modelId="{CC1DD8F9-0115-4066-B2B2-609853F1139C}" type="sibTrans" cxnId="{76AA7FB5-BB88-4A1C-8FB2-723B19A7ADB3}">
      <dgm:prSet/>
      <dgm:spPr/>
      <dgm:t>
        <a:bodyPr/>
        <a:lstStyle/>
        <a:p>
          <a:endParaRPr lang="en-US"/>
        </a:p>
      </dgm:t>
    </dgm:pt>
    <dgm:pt modelId="{12876DD2-AD24-446D-92B4-D4E872DCA396}">
      <dgm:prSet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Flower—0.5 cents/milligram of THC</a:t>
          </a:r>
        </a:p>
      </dgm:t>
    </dgm:pt>
    <dgm:pt modelId="{FDC544A5-0EA7-470F-BFC6-A2B1952E4020}" type="parTrans" cxnId="{F1ACDC1D-4615-415E-8FE3-305D1B488B66}">
      <dgm:prSet/>
      <dgm:spPr/>
      <dgm:t>
        <a:bodyPr/>
        <a:lstStyle/>
        <a:p>
          <a:endParaRPr lang="en-US"/>
        </a:p>
      </dgm:t>
    </dgm:pt>
    <dgm:pt modelId="{C64D1A94-AF3C-4523-80DD-AF9BA40CDD0F}" type="sibTrans" cxnId="{F1ACDC1D-4615-415E-8FE3-305D1B488B66}">
      <dgm:prSet/>
      <dgm:spPr/>
      <dgm:t>
        <a:bodyPr/>
        <a:lstStyle/>
        <a:p>
          <a:endParaRPr lang="en-US"/>
        </a:p>
      </dgm:t>
    </dgm:pt>
    <dgm:pt modelId="{F7FCD350-8354-4407-BBF6-58E5E753B32D}">
      <dgm:prSet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Concentrate—0.8cents/milligram of THC</a:t>
          </a:r>
        </a:p>
      </dgm:t>
    </dgm:pt>
    <dgm:pt modelId="{054B7D0B-85A3-4588-A149-2E70124CF955}" type="parTrans" cxnId="{17774130-C741-4849-87C6-3F8929CD9EFD}">
      <dgm:prSet/>
      <dgm:spPr/>
      <dgm:t>
        <a:bodyPr/>
        <a:lstStyle/>
        <a:p>
          <a:endParaRPr lang="en-US"/>
        </a:p>
      </dgm:t>
    </dgm:pt>
    <dgm:pt modelId="{74973523-9B36-4BA4-B913-7C46DBCDFD90}" type="sibTrans" cxnId="{17774130-C741-4849-87C6-3F8929CD9EFD}">
      <dgm:prSet/>
      <dgm:spPr/>
      <dgm:t>
        <a:bodyPr/>
        <a:lstStyle/>
        <a:p>
          <a:endParaRPr lang="en-US"/>
        </a:p>
      </dgm:t>
    </dgm:pt>
    <dgm:pt modelId="{265E0302-DAE0-4F55-B87B-3C8F532E7E0E}">
      <dgm:prSet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Edibles—0.3cents/milligram of THC </a:t>
          </a:r>
        </a:p>
      </dgm:t>
    </dgm:pt>
    <dgm:pt modelId="{7C8DB62E-BA81-48C5-A225-93BB16A00D02}" type="parTrans" cxnId="{B4048675-FF07-40A1-A1F0-6A3586B8D5C5}">
      <dgm:prSet/>
      <dgm:spPr/>
      <dgm:t>
        <a:bodyPr/>
        <a:lstStyle/>
        <a:p>
          <a:endParaRPr lang="en-US"/>
        </a:p>
      </dgm:t>
    </dgm:pt>
    <dgm:pt modelId="{FF22D745-49E4-483A-8675-6170757F20D3}" type="sibTrans" cxnId="{B4048675-FF07-40A1-A1F0-6A3586B8D5C5}">
      <dgm:prSet/>
      <dgm:spPr/>
      <dgm:t>
        <a:bodyPr/>
        <a:lstStyle/>
        <a:p>
          <a:endParaRPr lang="en-US"/>
        </a:p>
      </dgm:t>
    </dgm:pt>
    <dgm:pt modelId="{AA675E9F-E0AB-4179-8F07-81ED0391E86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Sales from Retailer to Consumer</a:t>
          </a:r>
        </a:p>
      </dgm:t>
    </dgm:pt>
    <dgm:pt modelId="{02494870-0F60-4D12-A495-2FE7E74459E2}" type="parTrans" cxnId="{F74388F4-228F-4B33-A360-92B9AAAE6EB7}">
      <dgm:prSet/>
      <dgm:spPr/>
      <dgm:t>
        <a:bodyPr/>
        <a:lstStyle/>
        <a:p>
          <a:endParaRPr lang="en-US"/>
        </a:p>
      </dgm:t>
    </dgm:pt>
    <dgm:pt modelId="{E224C83E-8DA5-42B0-9917-09E7B8799DC5}" type="sibTrans" cxnId="{F74388F4-228F-4B33-A360-92B9AAAE6EB7}">
      <dgm:prSet/>
      <dgm:spPr/>
      <dgm:t>
        <a:bodyPr/>
        <a:lstStyle/>
        <a:p>
          <a:endParaRPr lang="en-US"/>
        </a:p>
      </dgm:t>
    </dgm:pt>
    <dgm:pt modelId="{62C1D471-DC8E-413E-8ECD-30D4371E42C9}">
      <dgm:prSet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9% State tax </a:t>
          </a:r>
        </a:p>
      </dgm:t>
    </dgm:pt>
    <dgm:pt modelId="{BFF754C5-1744-48C6-B59E-E4E58D909429}" type="parTrans" cxnId="{6957BF18-BAAE-439F-9FFC-35397382AA3E}">
      <dgm:prSet/>
      <dgm:spPr/>
      <dgm:t>
        <a:bodyPr/>
        <a:lstStyle/>
        <a:p>
          <a:endParaRPr lang="en-US"/>
        </a:p>
      </dgm:t>
    </dgm:pt>
    <dgm:pt modelId="{2119ACEB-E55D-44C7-9ACF-A4133D5CB0EA}" type="sibTrans" cxnId="{6957BF18-BAAE-439F-9FFC-35397382AA3E}">
      <dgm:prSet/>
      <dgm:spPr/>
      <dgm:t>
        <a:bodyPr/>
        <a:lstStyle/>
        <a:p>
          <a:endParaRPr lang="en-US"/>
        </a:p>
      </dgm:t>
    </dgm:pt>
    <dgm:pt modelId="{81667480-52D5-4C8D-8F9E-92C19DE80450}">
      <dgm:prSet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4% Local tax to County:</a:t>
          </a:r>
        </a:p>
      </dgm:t>
    </dgm:pt>
    <dgm:pt modelId="{905C25E5-0BD9-4A47-A6A2-171AD94F131A}" type="parTrans" cxnId="{8D1C66DA-787C-479C-B308-7F09723D1563}">
      <dgm:prSet/>
      <dgm:spPr/>
      <dgm:t>
        <a:bodyPr/>
        <a:lstStyle/>
        <a:p>
          <a:endParaRPr lang="en-US"/>
        </a:p>
      </dgm:t>
    </dgm:pt>
    <dgm:pt modelId="{AAAE9651-9506-4605-9ACE-A74ACD80FB4F}" type="sibTrans" cxnId="{8D1C66DA-787C-479C-B308-7F09723D1563}">
      <dgm:prSet/>
      <dgm:spPr/>
      <dgm:t>
        <a:bodyPr/>
        <a:lstStyle/>
        <a:p>
          <a:endParaRPr lang="en-US"/>
        </a:p>
      </dgm:t>
    </dgm:pt>
    <dgm:pt modelId="{2D4D9118-1893-4D2E-9740-0ED678C4BA41}">
      <dgm:prSet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1% of tax stays with the County</a:t>
          </a:r>
        </a:p>
      </dgm:t>
    </dgm:pt>
    <dgm:pt modelId="{2B2BDFA3-E69D-491E-8E26-65ECE1A84354}" type="parTrans" cxnId="{2D78669E-9C5A-4663-B56B-82F0DF2030FE}">
      <dgm:prSet/>
      <dgm:spPr/>
      <dgm:t>
        <a:bodyPr/>
        <a:lstStyle/>
        <a:p>
          <a:endParaRPr lang="en-US"/>
        </a:p>
      </dgm:t>
    </dgm:pt>
    <dgm:pt modelId="{E2266380-47B2-4463-8B96-1E4247230910}" type="sibTrans" cxnId="{2D78669E-9C5A-4663-B56B-82F0DF2030FE}">
      <dgm:prSet/>
      <dgm:spPr/>
      <dgm:t>
        <a:bodyPr/>
        <a:lstStyle/>
        <a:p>
          <a:endParaRPr lang="en-US"/>
        </a:p>
      </dgm:t>
    </dgm:pt>
    <dgm:pt modelId="{3A0AAEBC-2A41-492E-A981-C28459BCD457}">
      <dgm:prSet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3% is distributed by the County to municipalities that </a:t>
          </a:r>
        </a:p>
      </dgm:t>
    </dgm:pt>
    <dgm:pt modelId="{F7213F7B-A7A5-4BD0-AC73-07A0BA2168FD}" type="parTrans" cxnId="{10CF7A3E-3057-4688-A3B0-F3E5A8E27027}">
      <dgm:prSet/>
      <dgm:spPr/>
      <dgm:t>
        <a:bodyPr/>
        <a:lstStyle/>
        <a:p>
          <a:endParaRPr lang="en-US"/>
        </a:p>
      </dgm:t>
    </dgm:pt>
    <dgm:pt modelId="{61E1635A-462F-48C4-9F63-F905B9DF4710}" type="sibTrans" cxnId="{10CF7A3E-3057-4688-A3B0-F3E5A8E27027}">
      <dgm:prSet/>
      <dgm:spPr/>
      <dgm:t>
        <a:bodyPr/>
        <a:lstStyle/>
        <a:p>
          <a:endParaRPr lang="en-US"/>
        </a:p>
      </dgm:t>
    </dgm:pt>
    <dgm:pt modelId="{2026E711-FDB6-4486-B16B-3FCEF25EBFA8}">
      <dgm:prSet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Have “opt-ed in” AND</a:t>
          </a:r>
        </a:p>
      </dgm:t>
    </dgm:pt>
    <dgm:pt modelId="{6EF9E91F-6675-4160-A1BF-89ADC5C526D0}" type="parTrans" cxnId="{0A44DB4A-6FB5-4653-BA49-57568A503BA0}">
      <dgm:prSet/>
      <dgm:spPr/>
      <dgm:t>
        <a:bodyPr/>
        <a:lstStyle/>
        <a:p>
          <a:endParaRPr lang="en-US"/>
        </a:p>
      </dgm:t>
    </dgm:pt>
    <dgm:pt modelId="{B24EEF85-460D-4E8A-9EEC-7D15D83926F7}" type="sibTrans" cxnId="{0A44DB4A-6FB5-4653-BA49-57568A503BA0}">
      <dgm:prSet/>
      <dgm:spPr/>
      <dgm:t>
        <a:bodyPr/>
        <a:lstStyle/>
        <a:p>
          <a:endParaRPr lang="en-US"/>
        </a:p>
      </dgm:t>
    </dgm:pt>
    <dgm:pt modelId="{828BA98D-9A52-40DD-BB3F-C89BFA16BD2A}">
      <dgm:prSet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Have dispensaries and/or on-site consumption facilities located within the municipality </a:t>
          </a:r>
        </a:p>
      </dgm:t>
    </dgm:pt>
    <dgm:pt modelId="{4A673845-A3F9-4F38-BE01-DE720B8EBC05}" type="parTrans" cxnId="{F2EB23E5-581B-42D0-B254-9E08DE137402}">
      <dgm:prSet/>
      <dgm:spPr/>
      <dgm:t>
        <a:bodyPr/>
        <a:lstStyle/>
        <a:p>
          <a:endParaRPr lang="en-US"/>
        </a:p>
      </dgm:t>
    </dgm:pt>
    <dgm:pt modelId="{14A35432-EF37-40CA-8CBF-6FDB952CAE0B}" type="sibTrans" cxnId="{F2EB23E5-581B-42D0-B254-9E08DE137402}">
      <dgm:prSet/>
      <dgm:spPr/>
      <dgm:t>
        <a:bodyPr/>
        <a:lstStyle/>
        <a:p>
          <a:endParaRPr lang="en-US"/>
        </a:p>
      </dgm:t>
    </dgm:pt>
    <dgm:pt modelId="{1865AEF7-225D-489B-AD4A-3E82914481A1}" type="pres">
      <dgm:prSet presAssocID="{41032EA3-8C47-47BD-8A4A-3B60E03E03E8}" presName="linear" presStyleCnt="0">
        <dgm:presLayoutVars>
          <dgm:dir/>
          <dgm:animLvl val="lvl"/>
          <dgm:resizeHandles val="exact"/>
        </dgm:presLayoutVars>
      </dgm:prSet>
      <dgm:spPr/>
    </dgm:pt>
    <dgm:pt modelId="{8EB4A650-C900-4820-B782-F19470F4BAA0}" type="pres">
      <dgm:prSet presAssocID="{0335506C-6D18-411B-B9DD-C38F260967EE}" presName="parentLin" presStyleCnt="0"/>
      <dgm:spPr/>
    </dgm:pt>
    <dgm:pt modelId="{D419606F-A2AF-47F7-AF4E-3E39DE2BA05B}" type="pres">
      <dgm:prSet presAssocID="{0335506C-6D18-411B-B9DD-C38F260967EE}" presName="parentLeftMargin" presStyleLbl="node1" presStyleIdx="0" presStyleCnt="2"/>
      <dgm:spPr/>
    </dgm:pt>
    <dgm:pt modelId="{65AC1B10-5A5C-428C-9D80-FAD72647EDC6}" type="pres">
      <dgm:prSet presAssocID="{0335506C-6D18-411B-B9DD-C38F260967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35FE51-B9AB-4033-9CA7-F9452F4F39B2}" type="pres">
      <dgm:prSet presAssocID="{0335506C-6D18-411B-B9DD-C38F260967EE}" presName="negativeSpace" presStyleCnt="0"/>
      <dgm:spPr/>
    </dgm:pt>
    <dgm:pt modelId="{9E9778BF-1989-4424-A09F-873FDB9AFFB9}" type="pres">
      <dgm:prSet presAssocID="{0335506C-6D18-411B-B9DD-C38F260967EE}" presName="childText" presStyleLbl="conFgAcc1" presStyleIdx="0" presStyleCnt="2">
        <dgm:presLayoutVars>
          <dgm:bulletEnabled val="1"/>
        </dgm:presLayoutVars>
      </dgm:prSet>
      <dgm:spPr/>
    </dgm:pt>
    <dgm:pt modelId="{D3431FD7-FF2B-4282-A5E1-9A55F7CD3F17}" type="pres">
      <dgm:prSet presAssocID="{CC1DD8F9-0115-4066-B2B2-609853F1139C}" presName="spaceBetweenRectangles" presStyleCnt="0"/>
      <dgm:spPr/>
    </dgm:pt>
    <dgm:pt modelId="{8138BE3B-6B53-4414-BBCB-5C223A773F58}" type="pres">
      <dgm:prSet presAssocID="{AA675E9F-E0AB-4179-8F07-81ED0391E86E}" presName="parentLin" presStyleCnt="0"/>
      <dgm:spPr/>
    </dgm:pt>
    <dgm:pt modelId="{F6C725C9-CCEA-44F1-A9B1-D4D5564F2972}" type="pres">
      <dgm:prSet presAssocID="{AA675E9F-E0AB-4179-8F07-81ED0391E86E}" presName="parentLeftMargin" presStyleLbl="node1" presStyleIdx="0" presStyleCnt="2"/>
      <dgm:spPr/>
    </dgm:pt>
    <dgm:pt modelId="{B4568A56-CDFC-4235-8BC3-4B30053F2BBE}" type="pres">
      <dgm:prSet presAssocID="{AA675E9F-E0AB-4179-8F07-81ED0391E8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D8B442A-5605-4396-B2B2-8BED1D9D5C22}" type="pres">
      <dgm:prSet presAssocID="{AA675E9F-E0AB-4179-8F07-81ED0391E86E}" presName="negativeSpace" presStyleCnt="0"/>
      <dgm:spPr/>
    </dgm:pt>
    <dgm:pt modelId="{F03553F4-2385-4035-809B-707DDB22E9D1}" type="pres">
      <dgm:prSet presAssocID="{AA675E9F-E0AB-4179-8F07-81ED0391E8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767900F-8207-4545-9A04-1FC838C52CCD}" type="presOf" srcId="{265E0302-DAE0-4F55-B87B-3C8F532E7E0E}" destId="{9E9778BF-1989-4424-A09F-873FDB9AFFB9}" srcOrd="0" destOrd="2" presId="urn:microsoft.com/office/officeart/2005/8/layout/list1"/>
    <dgm:cxn modelId="{6957BF18-BAAE-439F-9FFC-35397382AA3E}" srcId="{AA675E9F-E0AB-4179-8F07-81ED0391E86E}" destId="{62C1D471-DC8E-413E-8ECD-30D4371E42C9}" srcOrd="0" destOrd="0" parTransId="{BFF754C5-1744-48C6-B59E-E4E58D909429}" sibTransId="{2119ACEB-E55D-44C7-9ACF-A4133D5CB0EA}"/>
    <dgm:cxn modelId="{F1ACDC1D-4615-415E-8FE3-305D1B488B66}" srcId="{0335506C-6D18-411B-B9DD-C38F260967EE}" destId="{12876DD2-AD24-446D-92B4-D4E872DCA396}" srcOrd="0" destOrd="0" parTransId="{FDC544A5-0EA7-470F-BFC6-A2B1952E4020}" sibTransId="{C64D1A94-AF3C-4523-80DD-AF9BA40CDD0F}"/>
    <dgm:cxn modelId="{B7DDA91F-CD48-42B0-9CF3-ACD6D17132E5}" type="presOf" srcId="{2026E711-FDB6-4486-B16B-3FCEF25EBFA8}" destId="{F03553F4-2385-4035-809B-707DDB22E9D1}" srcOrd="0" destOrd="4" presId="urn:microsoft.com/office/officeart/2005/8/layout/list1"/>
    <dgm:cxn modelId="{17774130-C741-4849-87C6-3F8929CD9EFD}" srcId="{0335506C-6D18-411B-B9DD-C38F260967EE}" destId="{F7FCD350-8354-4407-BBF6-58E5E753B32D}" srcOrd="1" destOrd="0" parTransId="{054B7D0B-85A3-4588-A149-2E70124CF955}" sibTransId="{74973523-9B36-4BA4-B913-7C46DBCDFD90}"/>
    <dgm:cxn modelId="{C3309131-8764-4637-B116-6421ED7FB7BA}" type="presOf" srcId="{AA675E9F-E0AB-4179-8F07-81ED0391E86E}" destId="{F6C725C9-CCEA-44F1-A9B1-D4D5564F2972}" srcOrd="0" destOrd="0" presId="urn:microsoft.com/office/officeart/2005/8/layout/list1"/>
    <dgm:cxn modelId="{7A0E0736-AA47-4B7C-9877-2C510E1D4D42}" type="presOf" srcId="{AA675E9F-E0AB-4179-8F07-81ED0391E86E}" destId="{B4568A56-CDFC-4235-8BC3-4B30053F2BBE}" srcOrd="1" destOrd="0" presId="urn:microsoft.com/office/officeart/2005/8/layout/list1"/>
    <dgm:cxn modelId="{10CF7A3E-3057-4688-A3B0-F3E5A8E27027}" srcId="{81667480-52D5-4C8D-8F9E-92C19DE80450}" destId="{3A0AAEBC-2A41-492E-A981-C28459BCD457}" srcOrd="1" destOrd="0" parTransId="{F7213F7B-A7A5-4BD0-AC73-07A0BA2168FD}" sibTransId="{61E1635A-462F-48C4-9F63-F905B9DF4710}"/>
    <dgm:cxn modelId="{792B6566-364B-42C8-A65F-BE7E25A6B74D}" type="presOf" srcId="{0335506C-6D18-411B-B9DD-C38F260967EE}" destId="{65AC1B10-5A5C-428C-9D80-FAD72647EDC6}" srcOrd="1" destOrd="0" presId="urn:microsoft.com/office/officeart/2005/8/layout/list1"/>
    <dgm:cxn modelId="{80F3784A-2289-49C3-AEF0-7C120BE4C4F4}" type="presOf" srcId="{81667480-52D5-4C8D-8F9E-92C19DE80450}" destId="{F03553F4-2385-4035-809B-707DDB22E9D1}" srcOrd="0" destOrd="1" presId="urn:microsoft.com/office/officeart/2005/8/layout/list1"/>
    <dgm:cxn modelId="{0A44DB4A-6FB5-4653-BA49-57568A503BA0}" srcId="{3A0AAEBC-2A41-492E-A981-C28459BCD457}" destId="{2026E711-FDB6-4486-B16B-3FCEF25EBFA8}" srcOrd="0" destOrd="0" parTransId="{6EF9E91F-6675-4160-A1BF-89ADC5C526D0}" sibTransId="{B24EEF85-460D-4E8A-9EEC-7D15D83926F7}"/>
    <dgm:cxn modelId="{B4048675-FF07-40A1-A1F0-6A3586B8D5C5}" srcId="{0335506C-6D18-411B-B9DD-C38F260967EE}" destId="{265E0302-DAE0-4F55-B87B-3C8F532E7E0E}" srcOrd="2" destOrd="0" parTransId="{7C8DB62E-BA81-48C5-A225-93BB16A00D02}" sibTransId="{FF22D745-49E4-483A-8675-6170757F20D3}"/>
    <dgm:cxn modelId="{2D78669E-9C5A-4663-B56B-82F0DF2030FE}" srcId="{81667480-52D5-4C8D-8F9E-92C19DE80450}" destId="{2D4D9118-1893-4D2E-9740-0ED678C4BA41}" srcOrd="0" destOrd="0" parTransId="{2B2BDFA3-E69D-491E-8E26-65ECE1A84354}" sibTransId="{E2266380-47B2-4463-8B96-1E4247230910}"/>
    <dgm:cxn modelId="{76AA7FB5-BB88-4A1C-8FB2-723B19A7ADB3}" srcId="{41032EA3-8C47-47BD-8A4A-3B60E03E03E8}" destId="{0335506C-6D18-411B-B9DD-C38F260967EE}" srcOrd="0" destOrd="0" parTransId="{6E783A77-6B65-4E31-BFB5-95EAA2BBDB81}" sibTransId="{CC1DD8F9-0115-4066-B2B2-609853F1139C}"/>
    <dgm:cxn modelId="{D64D5EC3-A9ED-4AC4-AF6E-E50B8AE64423}" type="presOf" srcId="{F7FCD350-8354-4407-BBF6-58E5E753B32D}" destId="{9E9778BF-1989-4424-A09F-873FDB9AFFB9}" srcOrd="0" destOrd="1" presId="urn:microsoft.com/office/officeart/2005/8/layout/list1"/>
    <dgm:cxn modelId="{15B001D1-D877-4BBC-8852-F1AF19E20F4F}" type="presOf" srcId="{12876DD2-AD24-446D-92B4-D4E872DCA396}" destId="{9E9778BF-1989-4424-A09F-873FDB9AFFB9}" srcOrd="0" destOrd="0" presId="urn:microsoft.com/office/officeart/2005/8/layout/list1"/>
    <dgm:cxn modelId="{D7CD3ED7-BF44-4751-9C07-E85735BBD3A5}" type="presOf" srcId="{828BA98D-9A52-40DD-BB3F-C89BFA16BD2A}" destId="{F03553F4-2385-4035-809B-707DDB22E9D1}" srcOrd="0" destOrd="5" presId="urn:microsoft.com/office/officeart/2005/8/layout/list1"/>
    <dgm:cxn modelId="{8D1C66DA-787C-479C-B308-7F09723D1563}" srcId="{AA675E9F-E0AB-4179-8F07-81ED0391E86E}" destId="{81667480-52D5-4C8D-8F9E-92C19DE80450}" srcOrd="1" destOrd="0" parTransId="{905C25E5-0BD9-4A47-A6A2-171AD94F131A}" sibTransId="{AAAE9651-9506-4605-9ACE-A74ACD80FB4F}"/>
    <dgm:cxn modelId="{8727D0E2-5DF8-449D-B2D5-D3190174424E}" type="presOf" srcId="{3A0AAEBC-2A41-492E-A981-C28459BCD457}" destId="{F03553F4-2385-4035-809B-707DDB22E9D1}" srcOrd="0" destOrd="3" presId="urn:microsoft.com/office/officeart/2005/8/layout/list1"/>
    <dgm:cxn modelId="{F2EB23E5-581B-42D0-B254-9E08DE137402}" srcId="{3A0AAEBC-2A41-492E-A981-C28459BCD457}" destId="{828BA98D-9A52-40DD-BB3F-C89BFA16BD2A}" srcOrd="1" destOrd="0" parTransId="{4A673845-A3F9-4F38-BE01-DE720B8EBC05}" sibTransId="{14A35432-EF37-40CA-8CBF-6FDB952CAE0B}"/>
    <dgm:cxn modelId="{F9F0CDEA-A3DA-4320-9561-76ED405D4531}" type="presOf" srcId="{62C1D471-DC8E-413E-8ECD-30D4371E42C9}" destId="{F03553F4-2385-4035-809B-707DDB22E9D1}" srcOrd="0" destOrd="0" presId="urn:microsoft.com/office/officeart/2005/8/layout/list1"/>
    <dgm:cxn modelId="{DF5A94EB-C979-4DFF-805B-7EBF9331176D}" type="presOf" srcId="{2D4D9118-1893-4D2E-9740-0ED678C4BA41}" destId="{F03553F4-2385-4035-809B-707DDB22E9D1}" srcOrd="0" destOrd="2" presId="urn:microsoft.com/office/officeart/2005/8/layout/list1"/>
    <dgm:cxn modelId="{B374C4EE-2F38-453B-AB08-15AC3BBE78F0}" type="presOf" srcId="{41032EA3-8C47-47BD-8A4A-3B60E03E03E8}" destId="{1865AEF7-225D-489B-AD4A-3E82914481A1}" srcOrd="0" destOrd="0" presId="urn:microsoft.com/office/officeart/2005/8/layout/list1"/>
    <dgm:cxn modelId="{F74388F4-228F-4B33-A360-92B9AAAE6EB7}" srcId="{41032EA3-8C47-47BD-8A4A-3B60E03E03E8}" destId="{AA675E9F-E0AB-4179-8F07-81ED0391E86E}" srcOrd="1" destOrd="0" parTransId="{02494870-0F60-4D12-A495-2FE7E74459E2}" sibTransId="{E224C83E-8DA5-42B0-9917-09E7B8799DC5}"/>
    <dgm:cxn modelId="{164C76F6-AB27-467B-98F7-D5BC85FEAC2C}" type="presOf" srcId="{0335506C-6D18-411B-B9DD-C38F260967EE}" destId="{D419606F-A2AF-47F7-AF4E-3E39DE2BA05B}" srcOrd="0" destOrd="0" presId="urn:microsoft.com/office/officeart/2005/8/layout/list1"/>
    <dgm:cxn modelId="{7AB73B3D-0F56-4723-B08F-494698A78FE6}" type="presParOf" srcId="{1865AEF7-225D-489B-AD4A-3E82914481A1}" destId="{8EB4A650-C900-4820-B782-F19470F4BAA0}" srcOrd="0" destOrd="0" presId="urn:microsoft.com/office/officeart/2005/8/layout/list1"/>
    <dgm:cxn modelId="{97CA8CD2-4377-43E7-85A4-62B65C573235}" type="presParOf" srcId="{8EB4A650-C900-4820-B782-F19470F4BAA0}" destId="{D419606F-A2AF-47F7-AF4E-3E39DE2BA05B}" srcOrd="0" destOrd="0" presId="urn:microsoft.com/office/officeart/2005/8/layout/list1"/>
    <dgm:cxn modelId="{A1DCF695-2777-46D6-AB16-288B088E7544}" type="presParOf" srcId="{8EB4A650-C900-4820-B782-F19470F4BAA0}" destId="{65AC1B10-5A5C-428C-9D80-FAD72647EDC6}" srcOrd="1" destOrd="0" presId="urn:microsoft.com/office/officeart/2005/8/layout/list1"/>
    <dgm:cxn modelId="{CB7D0AE8-2234-4536-ACE3-F3377E5FEB58}" type="presParOf" srcId="{1865AEF7-225D-489B-AD4A-3E82914481A1}" destId="{DE35FE51-B9AB-4033-9CA7-F9452F4F39B2}" srcOrd="1" destOrd="0" presId="urn:microsoft.com/office/officeart/2005/8/layout/list1"/>
    <dgm:cxn modelId="{F2C5E43A-24CE-4266-9A5E-591DF2F337FD}" type="presParOf" srcId="{1865AEF7-225D-489B-AD4A-3E82914481A1}" destId="{9E9778BF-1989-4424-A09F-873FDB9AFFB9}" srcOrd="2" destOrd="0" presId="urn:microsoft.com/office/officeart/2005/8/layout/list1"/>
    <dgm:cxn modelId="{36C05024-BA22-4CAB-AC06-ED0EAE25E954}" type="presParOf" srcId="{1865AEF7-225D-489B-AD4A-3E82914481A1}" destId="{D3431FD7-FF2B-4282-A5E1-9A55F7CD3F17}" srcOrd="3" destOrd="0" presId="urn:microsoft.com/office/officeart/2005/8/layout/list1"/>
    <dgm:cxn modelId="{B83B9E16-04D4-44AB-BC6F-1B30F865D1F2}" type="presParOf" srcId="{1865AEF7-225D-489B-AD4A-3E82914481A1}" destId="{8138BE3B-6B53-4414-BBCB-5C223A773F58}" srcOrd="4" destOrd="0" presId="urn:microsoft.com/office/officeart/2005/8/layout/list1"/>
    <dgm:cxn modelId="{67DB22DC-7E8F-4EC3-8657-BD81667A9ACF}" type="presParOf" srcId="{8138BE3B-6B53-4414-BBCB-5C223A773F58}" destId="{F6C725C9-CCEA-44F1-A9B1-D4D5564F2972}" srcOrd="0" destOrd="0" presId="urn:microsoft.com/office/officeart/2005/8/layout/list1"/>
    <dgm:cxn modelId="{E0FCAA74-92CA-4CA1-BC00-81556DC03637}" type="presParOf" srcId="{8138BE3B-6B53-4414-BBCB-5C223A773F58}" destId="{B4568A56-CDFC-4235-8BC3-4B30053F2BBE}" srcOrd="1" destOrd="0" presId="urn:microsoft.com/office/officeart/2005/8/layout/list1"/>
    <dgm:cxn modelId="{8AA76790-5E53-46CE-B4F2-914C5FD3A760}" type="presParOf" srcId="{1865AEF7-225D-489B-AD4A-3E82914481A1}" destId="{BD8B442A-5605-4396-B2B2-8BED1D9D5C22}" srcOrd="5" destOrd="0" presId="urn:microsoft.com/office/officeart/2005/8/layout/list1"/>
    <dgm:cxn modelId="{84C877D4-ADE5-4D04-B9A4-A7CE1F855A70}" type="presParOf" srcId="{1865AEF7-225D-489B-AD4A-3E82914481A1}" destId="{F03553F4-2385-4035-809B-707DDB22E9D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A30D5-A188-4F2F-89F0-28B9B15CFFE1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088A883-6E61-4BEA-B228-66B899136178}">
      <dgm:prSet/>
      <dgm:spPr/>
      <dgm:t>
        <a:bodyPr/>
        <a:lstStyle/>
        <a:p>
          <a:r>
            <a:rPr lang="en-US"/>
            <a:t>50% of State net tax revenue goes to Community Grants Investment Fund for financing community education and training programs</a:t>
          </a:r>
        </a:p>
      </dgm:t>
    </dgm:pt>
    <dgm:pt modelId="{D06EE053-E4BE-482E-ABB5-9012E89DDC60}" type="parTrans" cxnId="{C4825F91-1949-46FA-80FD-739C81AE45B0}">
      <dgm:prSet/>
      <dgm:spPr/>
      <dgm:t>
        <a:bodyPr/>
        <a:lstStyle/>
        <a:p>
          <a:endParaRPr lang="en-US"/>
        </a:p>
      </dgm:t>
    </dgm:pt>
    <dgm:pt modelId="{FCC9CE75-0946-43FD-9247-6B8E839D32D1}" type="sibTrans" cxnId="{C4825F91-1949-46FA-80FD-739C81AE45B0}">
      <dgm:prSet/>
      <dgm:spPr/>
      <dgm:t>
        <a:bodyPr/>
        <a:lstStyle/>
        <a:p>
          <a:endParaRPr lang="en-US"/>
        </a:p>
      </dgm:t>
    </dgm:pt>
    <dgm:pt modelId="{8C599AC0-3CCB-4743-A3D2-CBFEE7550BA6}">
      <dgm:prSet/>
      <dgm:spPr/>
      <dgm:t>
        <a:bodyPr/>
        <a:lstStyle/>
        <a:p>
          <a:r>
            <a:rPr lang="en-US"/>
            <a:t>25% to New York State Department of Education</a:t>
          </a:r>
        </a:p>
      </dgm:t>
    </dgm:pt>
    <dgm:pt modelId="{023590F3-6E5D-4703-9F63-A73F06732B37}" type="parTrans" cxnId="{FF52BAF6-00DF-46F2-A6E3-4A53C178E096}">
      <dgm:prSet/>
      <dgm:spPr/>
      <dgm:t>
        <a:bodyPr/>
        <a:lstStyle/>
        <a:p>
          <a:endParaRPr lang="en-US"/>
        </a:p>
      </dgm:t>
    </dgm:pt>
    <dgm:pt modelId="{7F30017A-4A66-4AF9-84EE-DF949CAA1C8D}" type="sibTrans" cxnId="{FF52BAF6-00DF-46F2-A6E3-4A53C178E096}">
      <dgm:prSet/>
      <dgm:spPr/>
      <dgm:t>
        <a:bodyPr/>
        <a:lstStyle/>
        <a:p>
          <a:endParaRPr lang="en-US"/>
        </a:p>
      </dgm:t>
    </dgm:pt>
    <dgm:pt modelId="{5C430371-6B01-4501-9A9D-1A0E32FAF3F2}">
      <dgm:prSet/>
      <dgm:spPr/>
      <dgm:t>
        <a:bodyPr/>
        <a:lstStyle/>
        <a:p>
          <a:r>
            <a:rPr lang="en-US"/>
            <a:t>25% to drug treatment programs and education</a:t>
          </a:r>
        </a:p>
      </dgm:t>
    </dgm:pt>
    <dgm:pt modelId="{4DAC61C7-F2A2-40A7-B856-428A7C1E2E78}" type="parTrans" cxnId="{6DC240EF-8552-4EC9-9A89-4173BDFE3C0B}">
      <dgm:prSet/>
      <dgm:spPr/>
      <dgm:t>
        <a:bodyPr/>
        <a:lstStyle/>
        <a:p>
          <a:endParaRPr lang="en-US"/>
        </a:p>
      </dgm:t>
    </dgm:pt>
    <dgm:pt modelId="{93978C81-88B9-42F6-A613-9DEBDDAFD9A0}" type="sibTrans" cxnId="{6DC240EF-8552-4EC9-9A89-4173BDFE3C0B}">
      <dgm:prSet/>
      <dgm:spPr/>
      <dgm:t>
        <a:bodyPr/>
        <a:lstStyle/>
        <a:p>
          <a:endParaRPr lang="en-US"/>
        </a:p>
      </dgm:t>
    </dgm:pt>
    <dgm:pt modelId="{D473CA70-F30D-4F5A-9716-D722C6FE25BF}" type="pres">
      <dgm:prSet presAssocID="{A54A30D5-A188-4F2F-89F0-28B9B15CFFE1}" presName="vert0" presStyleCnt="0">
        <dgm:presLayoutVars>
          <dgm:dir/>
          <dgm:animOne val="branch"/>
          <dgm:animLvl val="lvl"/>
        </dgm:presLayoutVars>
      </dgm:prSet>
      <dgm:spPr/>
    </dgm:pt>
    <dgm:pt modelId="{B222492D-8B72-48E0-9DC9-888F50E14C7D}" type="pres">
      <dgm:prSet presAssocID="{F088A883-6E61-4BEA-B228-66B899136178}" presName="thickLine" presStyleLbl="alignNode1" presStyleIdx="0" presStyleCnt="3"/>
      <dgm:spPr/>
    </dgm:pt>
    <dgm:pt modelId="{E0B474C0-5F14-46BE-BDCB-CE0057F94D4E}" type="pres">
      <dgm:prSet presAssocID="{F088A883-6E61-4BEA-B228-66B899136178}" presName="horz1" presStyleCnt="0"/>
      <dgm:spPr/>
    </dgm:pt>
    <dgm:pt modelId="{BAB7E836-B150-4995-A7C6-FD30C7A41631}" type="pres">
      <dgm:prSet presAssocID="{F088A883-6E61-4BEA-B228-66B899136178}" presName="tx1" presStyleLbl="revTx" presStyleIdx="0" presStyleCnt="3"/>
      <dgm:spPr/>
    </dgm:pt>
    <dgm:pt modelId="{3B7965AA-2BC6-47AA-BC55-6D1A74849DF6}" type="pres">
      <dgm:prSet presAssocID="{F088A883-6E61-4BEA-B228-66B899136178}" presName="vert1" presStyleCnt="0"/>
      <dgm:spPr/>
    </dgm:pt>
    <dgm:pt modelId="{E9E03A17-EAF8-44A9-987D-C48D46CC107F}" type="pres">
      <dgm:prSet presAssocID="{8C599AC0-3CCB-4743-A3D2-CBFEE7550BA6}" presName="thickLine" presStyleLbl="alignNode1" presStyleIdx="1" presStyleCnt="3"/>
      <dgm:spPr/>
    </dgm:pt>
    <dgm:pt modelId="{02CB0052-5F01-4F5A-81FE-94E1C88A97CE}" type="pres">
      <dgm:prSet presAssocID="{8C599AC0-3CCB-4743-A3D2-CBFEE7550BA6}" presName="horz1" presStyleCnt="0"/>
      <dgm:spPr/>
    </dgm:pt>
    <dgm:pt modelId="{C2467E23-DA92-4499-BD25-AA4B8AF3F3A4}" type="pres">
      <dgm:prSet presAssocID="{8C599AC0-3CCB-4743-A3D2-CBFEE7550BA6}" presName="tx1" presStyleLbl="revTx" presStyleIdx="1" presStyleCnt="3"/>
      <dgm:spPr/>
    </dgm:pt>
    <dgm:pt modelId="{A51C5D03-F5DC-499A-A189-4342D363DB13}" type="pres">
      <dgm:prSet presAssocID="{8C599AC0-3CCB-4743-A3D2-CBFEE7550BA6}" presName="vert1" presStyleCnt="0"/>
      <dgm:spPr/>
    </dgm:pt>
    <dgm:pt modelId="{22F6AEF6-7086-4C58-B6C2-953DDDA3FD46}" type="pres">
      <dgm:prSet presAssocID="{5C430371-6B01-4501-9A9D-1A0E32FAF3F2}" presName="thickLine" presStyleLbl="alignNode1" presStyleIdx="2" presStyleCnt="3"/>
      <dgm:spPr/>
    </dgm:pt>
    <dgm:pt modelId="{EBD3E489-5977-4DEC-877A-4A4A9226B7BC}" type="pres">
      <dgm:prSet presAssocID="{5C430371-6B01-4501-9A9D-1A0E32FAF3F2}" presName="horz1" presStyleCnt="0"/>
      <dgm:spPr/>
    </dgm:pt>
    <dgm:pt modelId="{8750528C-51CA-480A-AFD5-51A032F0B864}" type="pres">
      <dgm:prSet presAssocID="{5C430371-6B01-4501-9A9D-1A0E32FAF3F2}" presName="tx1" presStyleLbl="revTx" presStyleIdx="2" presStyleCnt="3"/>
      <dgm:spPr/>
    </dgm:pt>
    <dgm:pt modelId="{D041562E-BECF-4F56-A8F8-B7E82093C47A}" type="pres">
      <dgm:prSet presAssocID="{5C430371-6B01-4501-9A9D-1A0E32FAF3F2}" presName="vert1" presStyleCnt="0"/>
      <dgm:spPr/>
    </dgm:pt>
  </dgm:ptLst>
  <dgm:cxnLst>
    <dgm:cxn modelId="{D5823E45-80D9-446D-BAB9-CD5F84CC938A}" type="presOf" srcId="{8C599AC0-3CCB-4743-A3D2-CBFEE7550BA6}" destId="{C2467E23-DA92-4499-BD25-AA4B8AF3F3A4}" srcOrd="0" destOrd="0" presId="urn:microsoft.com/office/officeart/2008/layout/LinedList"/>
    <dgm:cxn modelId="{C4825F91-1949-46FA-80FD-739C81AE45B0}" srcId="{A54A30D5-A188-4F2F-89F0-28B9B15CFFE1}" destId="{F088A883-6E61-4BEA-B228-66B899136178}" srcOrd="0" destOrd="0" parTransId="{D06EE053-E4BE-482E-ABB5-9012E89DDC60}" sibTransId="{FCC9CE75-0946-43FD-9247-6B8E839D32D1}"/>
    <dgm:cxn modelId="{E9796AB2-68A6-4E71-853E-0DCFC9517D67}" type="presOf" srcId="{A54A30D5-A188-4F2F-89F0-28B9B15CFFE1}" destId="{D473CA70-F30D-4F5A-9716-D722C6FE25BF}" srcOrd="0" destOrd="0" presId="urn:microsoft.com/office/officeart/2008/layout/LinedList"/>
    <dgm:cxn modelId="{526174B5-D07A-4CB8-A42D-B86BC24835A9}" type="presOf" srcId="{5C430371-6B01-4501-9A9D-1A0E32FAF3F2}" destId="{8750528C-51CA-480A-AFD5-51A032F0B864}" srcOrd="0" destOrd="0" presId="urn:microsoft.com/office/officeart/2008/layout/LinedList"/>
    <dgm:cxn modelId="{B714DBCD-7414-49F3-A756-E46643FC9416}" type="presOf" srcId="{F088A883-6E61-4BEA-B228-66B899136178}" destId="{BAB7E836-B150-4995-A7C6-FD30C7A41631}" srcOrd="0" destOrd="0" presId="urn:microsoft.com/office/officeart/2008/layout/LinedList"/>
    <dgm:cxn modelId="{6DC240EF-8552-4EC9-9A89-4173BDFE3C0B}" srcId="{A54A30D5-A188-4F2F-89F0-28B9B15CFFE1}" destId="{5C430371-6B01-4501-9A9D-1A0E32FAF3F2}" srcOrd="2" destOrd="0" parTransId="{4DAC61C7-F2A2-40A7-B856-428A7C1E2E78}" sibTransId="{93978C81-88B9-42F6-A613-9DEBDDAFD9A0}"/>
    <dgm:cxn modelId="{FF52BAF6-00DF-46F2-A6E3-4A53C178E096}" srcId="{A54A30D5-A188-4F2F-89F0-28B9B15CFFE1}" destId="{8C599AC0-3CCB-4743-A3D2-CBFEE7550BA6}" srcOrd="1" destOrd="0" parTransId="{023590F3-6E5D-4703-9F63-A73F06732B37}" sibTransId="{7F30017A-4A66-4AF9-84EE-DF949CAA1C8D}"/>
    <dgm:cxn modelId="{DCD29754-96C3-456C-9566-B23729A2A1EA}" type="presParOf" srcId="{D473CA70-F30D-4F5A-9716-D722C6FE25BF}" destId="{B222492D-8B72-48E0-9DC9-888F50E14C7D}" srcOrd="0" destOrd="0" presId="urn:microsoft.com/office/officeart/2008/layout/LinedList"/>
    <dgm:cxn modelId="{BEBD3BE2-7525-43F1-BD84-39C5980330FA}" type="presParOf" srcId="{D473CA70-F30D-4F5A-9716-D722C6FE25BF}" destId="{E0B474C0-5F14-46BE-BDCB-CE0057F94D4E}" srcOrd="1" destOrd="0" presId="urn:microsoft.com/office/officeart/2008/layout/LinedList"/>
    <dgm:cxn modelId="{744095D3-F6E7-4982-BD13-328A01916D1A}" type="presParOf" srcId="{E0B474C0-5F14-46BE-BDCB-CE0057F94D4E}" destId="{BAB7E836-B150-4995-A7C6-FD30C7A41631}" srcOrd="0" destOrd="0" presId="urn:microsoft.com/office/officeart/2008/layout/LinedList"/>
    <dgm:cxn modelId="{98EA8B4A-E5CA-4C7C-A3E2-29B2C9210ED2}" type="presParOf" srcId="{E0B474C0-5F14-46BE-BDCB-CE0057F94D4E}" destId="{3B7965AA-2BC6-47AA-BC55-6D1A74849DF6}" srcOrd="1" destOrd="0" presId="urn:microsoft.com/office/officeart/2008/layout/LinedList"/>
    <dgm:cxn modelId="{40A45EE4-BAE2-4781-9DA9-313FC5905017}" type="presParOf" srcId="{D473CA70-F30D-4F5A-9716-D722C6FE25BF}" destId="{E9E03A17-EAF8-44A9-987D-C48D46CC107F}" srcOrd="2" destOrd="0" presId="urn:microsoft.com/office/officeart/2008/layout/LinedList"/>
    <dgm:cxn modelId="{33C8D226-8698-44FE-B2C6-C9D515CB5763}" type="presParOf" srcId="{D473CA70-F30D-4F5A-9716-D722C6FE25BF}" destId="{02CB0052-5F01-4F5A-81FE-94E1C88A97CE}" srcOrd="3" destOrd="0" presId="urn:microsoft.com/office/officeart/2008/layout/LinedList"/>
    <dgm:cxn modelId="{10E843D3-DC4A-4E03-82E5-8DEE4E24072A}" type="presParOf" srcId="{02CB0052-5F01-4F5A-81FE-94E1C88A97CE}" destId="{C2467E23-DA92-4499-BD25-AA4B8AF3F3A4}" srcOrd="0" destOrd="0" presId="urn:microsoft.com/office/officeart/2008/layout/LinedList"/>
    <dgm:cxn modelId="{374DF47A-D327-4065-A160-24D77C69E03F}" type="presParOf" srcId="{02CB0052-5F01-4F5A-81FE-94E1C88A97CE}" destId="{A51C5D03-F5DC-499A-A189-4342D363DB13}" srcOrd="1" destOrd="0" presId="urn:microsoft.com/office/officeart/2008/layout/LinedList"/>
    <dgm:cxn modelId="{980FE28F-A523-404D-8DA6-B931C41591FA}" type="presParOf" srcId="{D473CA70-F30D-4F5A-9716-D722C6FE25BF}" destId="{22F6AEF6-7086-4C58-B6C2-953DDDA3FD46}" srcOrd="4" destOrd="0" presId="urn:microsoft.com/office/officeart/2008/layout/LinedList"/>
    <dgm:cxn modelId="{A7491123-F7BF-4E33-937F-CC14C9EC6A44}" type="presParOf" srcId="{D473CA70-F30D-4F5A-9716-D722C6FE25BF}" destId="{EBD3E489-5977-4DEC-877A-4A4A9226B7BC}" srcOrd="5" destOrd="0" presId="urn:microsoft.com/office/officeart/2008/layout/LinedList"/>
    <dgm:cxn modelId="{BE2798DA-1766-4C18-8BF9-6CB1E0D78B58}" type="presParOf" srcId="{EBD3E489-5977-4DEC-877A-4A4A9226B7BC}" destId="{8750528C-51CA-480A-AFD5-51A032F0B864}" srcOrd="0" destOrd="0" presId="urn:microsoft.com/office/officeart/2008/layout/LinedList"/>
    <dgm:cxn modelId="{2804DE27-7D25-4AF5-8873-250380DCC91B}" type="presParOf" srcId="{EBD3E489-5977-4DEC-877A-4A4A9226B7BC}" destId="{D041562E-BECF-4F56-A8F8-B7E82093C4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E3FC2-CF3D-4534-B40B-4EA8BA9EF611}">
      <dsp:nvSpPr>
        <dsp:cNvPr id="0" name=""/>
        <dsp:cNvSpPr/>
      </dsp:nvSpPr>
      <dsp:spPr>
        <a:xfrm>
          <a:off x="108862" y="294656"/>
          <a:ext cx="2685273" cy="2685273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dirty="0"/>
            <a:t>PERCEIVED BENEFITS</a:t>
          </a:r>
          <a:endParaRPr lang="en-US" sz="1300" u="none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kern="1200" dirty="0"/>
            <a:t>Direct tax revenue to municipalities?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kern="1200" dirty="0"/>
            <a:t>Message to communities disproportionately impacted by legacy of cannabis illegality?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kern="1200" dirty="0"/>
            <a:t>Message to commercial cannabis companies and would-be licensees?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483833" y="611307"/>
        <a:ext cx="1548265" cy="2051970"/>
      </dsp:txXfrm>
    </dsp:sp>
    <dsp:sp modelId="{2901DD72-6780-47F2-9F6E-B54C1C0F7A77}">
      <dsp:nvSpPr>
        <dsp:cNvPr id="0" name=""/>
        <dsp:cNvSpPr/>
      </dsp:nvSpPr>
      <dsp:spPr>
        <a:xfrm>
          <a:off x="2044194" y="294656"/>
          <a:ext cx="2685273" cy="2685273"/>
        </a:xfrm>
        <a:prstGeom prst="ellipse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dirty="0"/>
            <a:t>PERCEIVED RISKS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kern="1200" dirty="0"/>
            <a:t>Increased crime rates?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kern="1200" dirty="0"/>
            <a:t>Increased tourism?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kern="1200" dirty="0"/>
            <a:t>Impact on existing communities and infrastructure?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kern="1200" dirty="0"/>
            <a:t>Message to commercial cannabis companies and would-be licensees?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2806231" y="611307"/>
        <a:ext cx="1548265" cy="2051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78BF-1989-4424-A09F-873FDB9AFFB9}">
      <dsp:nvSpPr>
        <dsp:cNvPr id="0" name=""/>
        <dsp:cNvSpPr/>
      </dsp:nvSpPr>
      <dsp:spPr>
        <a:xfrm>
          <a:off x="0" y="425511"/>
          <a:ext cx="57962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850" tIns="374904" rIns="4498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sz="1800" kern="1200" dirty="0"/>
            <a:t>Flower—0.5 cents/milligram of THC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sz="1800" kern="1200" dirty="0"/>
            <a:t>Concentrate—0.8cents/milligram of THC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sz="1800" kern="1200" dirty="0"/>
            <a:t>Edibles—0.3cents/milligram of THC </a:t>
          </a:r>
        </a:p>
      </dsp:txBody>
      <dsp:txXfrm>
        <a:off x="0" y="425511"/>
        <a:ext cx="5796200" cy="1360800"/>
      </dsp:txXfrm>
    </dsp:sp>
    <dsp:sp modelId="{65AC1B10-5A5C-428C-9D80-FAD72647EDC6}">
      <dsp:nvSpPr>
        <dsp:cNvPr id="0" name=""/>
        <dsp:cNvSpPr/>
      </dsp:nvSpPr>
      <dsp:spPr>
        <a:xfrm>
          <a:off x="289810" y="159831"/>
          <a:ext cx="4057340" cy="531360"/>
        </a:xfrm>
        <a:prstGeom prst="roundRect">
          <a:avLst/>
        </a:prstGeom>
        <a:solidFill>
          <a:schemeClr val="accent1">
            <a:lumMod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58" tIns="0" rIns="1533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Sales from Distributor to Retailer</a:t>
          </a:r>
        </a:p>
      </dsp:txBody>
      <dsp:txXfrm>
        <a:off x="315749" y="185770"/>
        <a:ext cx="4005462" cy="479482"/>
      </dsp:txXfrm>
    </dsp:sp>
    <dsp:sp modelId="{F03553F4-2385-4035-809B-707DDB22E9D1}">
      <dsp:nvSpPr>
        <dsp:cNvPr id="0" name=""/>
        <dsp:cNvSpPr/>
      </dsp:nvSpPr>
      <dsp:spPr>
        <a:xfrm>
          <a:off x="0" y="2149192"/>
          <a:ext cx="5796200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850" tIns="374904" rIns="4498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sz="1800" kern="1200" dirty="0"/>
            <a:t>9% State tax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sz="1800" kern="1200" dirty="0"/>
            <a:t>4% Local tax to County: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sz="1800" kern="1200" dirty="0"/>
            <a:t>1% of tax stays with the County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sz="1800" kern="1200" dirty="0"/>
            <a:t>3% is distributed by the County to municipalities that 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sz="1800" kern="1200" dirty="0"/>
            <a:t>Have “opt-ed in” AND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Wingdings" panose="05000000000000000000" pitchFamily="2" charset="2"/>
            <a:buChar char="§"/>
          </a:pPr>
          <a:r>
            <a:rPr lang="en-US" sz="1800" kern="1200" dirty="0"/>
            <a:t>Have dispensaries and/or on-site consumption facilities located within the municipality </a:t>
          </a:r>
        </a:p>
      </dsp:txBody>
      <dsp:txXfrm>
        <a:off x="0" y="2149192"/>
        <a:ext cx="5796200" cy="2778300"/>
      </dsp:txXfrm>
    </dsp:sp>
    <dsp:sp modelId="{B4568A56-CDFC-4235-8BC3-4B30053F2BBE}">
      <dsp:nvSpPr>
        <dsp:cNvPr id="0" name=""/>
        <dsp:cNvSpPr/>
      </dsp:nvSpPr>
      <dsp:spPr>
        <a:xfrm>
          <a:off x="289810" y="1883512"/>
          <a:ext cx="4057340" cy="531360"/>
        </a:xfrm>
        <a:prstGeom prst="roundRect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58" tIns="0" rIns="1533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Sales from Retailer to Consumer</a:t>
          </a:r>
        </a:p>
      </dsp:txBody>
      <dsp:txXfrm>
        <a:off x="315749" y="1909451"/>
        <a:ext cx="400546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2492D-8B72-48E0-9DC9-888F50E14C7D}">
      <dsp:nvSpPr>
        <dsp:cNvPr id="0" name=""/>
        <dsp:cNvSpPr/>
      </dsp:nvSpPr>
      <dsp:spPr>
        <a:xfrm>
          <a:off x="0" y="1598"/>
          <a:ext cx="3913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B7E836-B150-4995-A7C6-FD30C7A41631}">
      <dsp:nvSpPr>
        <dsp:cNvPr id="0" name=""/>
        <dsp:cNvSpPr/>
      </dsp:nvSpPr>
      <dsp:spPr>
        <a:xfrm>
          <a:off x="0" y="1598"/>
          <a:ext cx="3913656" cy="109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50% of State net tax revenue goes to Community Grants Investment Fund for financing community education and training programs</a:t>
          </a:r>
        </a:p>
      </dsp:txBody>
      <dsp:txXfrm>
        <a:off x="0" y="1598"/>
        <a:ext cx="3913656" cy="1090462"/>
      </dsp:txXfrm>
    </dsp:sp>
    <dsp:sp modelId="{E9E03A17-EAF8-44A9-987D-C48D46CC107F}">
      <dsp:nvSpPr>
        <dsp:cNvPr id="0" name=""/>
        <dsp:cNvSpPr/>
      </dsp:nvSpPr>
      <dsp:spPr>
        <a:xfrm>
          <a:off x="0" y="1092061"/>
          <a:ext cx="3913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467E23-DA92-4499-BD25-AA4B8AF3F3A4}">
      <dsp:nvSpPr>
        <dsp:cNvPr id="0" name=""/>
        <dsp:cNvSpPr/>
      </dsp:nvSpPr>
      <dsp:spPr>
        <a:xfrm>
          <a:off x="0" y="1092061"/>
          <a:ext cx="3913656" cy="109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25% to New York State Department of Education</a:t>
          </a:r>
        </a:p>
      </dsp:txBody>
      <dsp:txXfrm>
        <a:off x="0" y="1092061"/>
        <a:ext cx="3913656" cy="1090462"/>
      </dsp:txXfrm>
    </dsp:sp>
    <dsp:sp modelId="{22F6AEF6-7086-4C58-B6C2-953DDDA3FD46}">
      <dsp:nvSpPr>
        <dsp:cNvPr id="0" name=""/>
        <dsp:cNvSpPr/>
      </dsp:nvSpPr>
      <dsp:spPr>
        <a:xfrm>
          <a:off x="0" y="2182524"/>
          <a:ext cx="3913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50528C-51CA-480A-AFD5-51A032F0B864}">
      <dsp:nvSpPr>
        <dsp:cNvPr id="0" name=""/>
        <dsp:cNvSpPr/>
      </dsp:nvSpPr>
      <dsp:spPr>
        <a:xfrm>
          <a:off x="0" y="2182524"/>
          <a:ext cx="3913656" cy="109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25% to drug treatment programs and education</a:t>
          </a:r>
        </a:p>
      </dsp:txBody>
      <dsp:txXfrm>
        <a:off x="0" y="2182524"/>
        <a:ext cx="3913656" cy="109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575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15634BC-BA03-4A0F-9976-F23ACA73F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5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D44BB9-61DF-4944-946B-67DB51574127}" type="datetimeFigureOut">
              <a:rPr lang="en-US"/>
              <a:pPr>
                <a:defRPr/>
              </a:pPr>
              <a:t>6/28/2021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392"/>
            <a:ext cx="5608320" cy="4182176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6A6D8DB-5DAF-4336-BDEC-F754A322E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73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398A14-D769-4B1D-8B0F-A519EA1439C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5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26AE1-88D6-4EE8-9709-F017CDE9D37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57006A5-6666-4942-BD29-E83C4FBFA4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91393-B566-4DFE-9F87-823E081F6F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D2C70-E69F-4023-8D04-22ADB70005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006A5-6666-4942-BD29-E83C4FBFA4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23545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2F044-EB88-4F37-A14B-43093326CB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06859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C588C-8C0E-4E70-8EFB-3C10361024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4605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6DACA-CD0D-49DE-ADD8-9D9BBA0C50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93129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EEA9B-2397-44B9-967D-F0264B1D97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11494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9EA3E-CE6F-4BD2-9F07-93D7B1ABA2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73476"/>
      </p:ext>
    </p:extLst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1AE1-01C2-472E-A868-E8E1410B20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10902"/>
      </p:ext>
    </p:extLst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642B7-8FED-47A8-BBF0-B67A0806D8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27490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7D2F044-EB88-4F37-A14B-43093326CB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5A921-6FBE-47BC-82FF-C3510CA443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10515"/>
      </p:ext>
    </p:extLst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91393-B566-4DFE-9F87-823E081F6F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30892"/>
      </p:ext>
    </p:extLst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D2C70-E69F-4023-8D04-22ADB70005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74307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062C588C-8C0E-4E70-8EFB-3C10361024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6DACA-CD0D-49DE-ADD8-9D9BBA0C50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EEA9B-2397-44B9-967D-F0264B1D97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089EA3E-CE6F-4BD2-9F07-93D7B1ABA2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1AE1-01C2-472E-A868-E8E1410B20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D6642B7-8FED-47A8-BBF0-B67A0806D8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8F5A921-6FBE-47BC-82FF-C3510CA443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7D02CA-8877-41DE-9C12-D03FD2B6D2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D7D02CA-8877-41DE-9C12-D03FD2B6D2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4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3" name="Rectangle 134">
            <a:extLst>
              <a:ext uri="{FF2B5EF4-FFF2-40B4-BE49-F238E27FC236}">
                <a16:creationId xmlns:a16="http://schemas.microsoft.com/office/drawing/2014/main" id="{AA7850C8-8932-45FB-824D-8AB7D8469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28BB4B4-FCCA-4BB8-A5B5-7EDD9652D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4816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1" y="1298448"/>
            <a:ext cx="3017802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CANNABIS OPT-OUT </a:t>
            </a:r>
            <a:r>
              <a:rPr lang="en-US" sz="2800" dirty="0"/>
              <a:t>AUTHORIZATION </a:t>
            </a:r>
            <a:r>
              <a:rPr lang="en-US" sz="3600" dirty="0"/>
              <a:t>PURSUANT TO THE MRTA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6362" y="4858511"/>
            <a:ext cx="2885947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Overview and Procedures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EAD000C-FECC-4415-AB14-16AC3974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4545" y="758952"/>
            <a:ext cx="2534894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36"/>
          <a:stretch/>
        </p:blipFill>
        <p:spPr>
          <a:xfrm>
            <a:off x="3956706" y="2053752"/>
            <a:ext cx="2290572" cy="601890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C4A9CF7B-6D34-42D7-9614-7AA889926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8956" y="758952"/>
            <a:ext cx="2136977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36CCAB5-616C-4A33-8256-D740D31FA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0480" y="4090151"/>
            <a:ext cx="2528959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472A6C1-76CF-4215-B818-52CFF4D7A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8956" y="2722807"/>
            <a:ext cx="2136977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lant, laying, palm, green&#10;&#10;Description automatically generated">
            <a:extLst>
              <a:ext uri="{FF2B5EF4-FFF2-40B4-BE49-F238E27FC236}">
                <a16:creationId xmlns:a16="http://schemas.microsoft.com/office/drawing/2014/main" id="{EEC210D0-3529-4975-885A-8AFB89B9D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40" y="3774630"/>
            <a:ext cx="1892808" cy="1263449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E61CE9D6-3D74-4540-A98B-232824586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111392" y="4191000"/>
            <a:ext cx="1981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June 28, 2021 </a:t>
            </a:r>
          </a:p>
          <a:p>
            <a:pPr algn="ctr" eaLnBrk="0" hangingPunct="0"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presented by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Marissa Weiss, Esq. </a:t>
            </a:r>
          </a:p>
          <a:p>
            <a:pPr algn="ctr">
              <a:spcAft>
                <a:spcPts val="60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ctr">
              <a:spcAft>
                <a:spcPts val="600"/>
              </a:spcAft>
            </a:pPr>
            <a:endParaRPr 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179482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49" y="914400"/>
            <a:ext cx="7060334" cy="1173952"/>
          </a:xfrm>
        </p:spPr>
        <p:txBody>
          <a:bodyPr>
            <a:normAutofit/>
          </a:bodyPr>
          <a:lstStyle/>
          <a:p>
            <a:r>
              <a:rPr lang="en-US" sz="3600" dirty="0"/>
              <a:t>Timeframe for Adoption </a:t>
            </a:r>
            <a:br>
              <a:rPr lang="en-US" sz="3600" dirty="0"/>
            </a:br>
            <a:r>
              <a:rPr lang="en-US" sz="3600" dirty="0"/>
              <a:t>of A Local Opt-Out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899" y="758952"/>
            <a:ext cx="889035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" y="2526526"/>
            <a:ext cx="877276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264" y="2526526"/>
            <a:ext cx="8190670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564" y="2535446"/>
            <a:ext cx="6737617" cy="3554457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1" i="1" u="sng" dirty="0">
                <a:solidFill>
                  <a:schemeClr val="tx1"/>
                </a:solidFill>
              </a:rPr>
              <a:t>Two tracks:</a:t>
            </a:r>
          </a:p>
          <a:p>
            <a:pPr marL="822960" lvl="1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Local law is adopted subject to permissive referendum…referendum is held only if a lawful petition requesting referendum is submitted </a:t>
            </a:r>
            <a:r>
              <a:rPr lang="en-US" sz="1400" b="1" u="sng" dirty="0">
                <a:solidFill>
                  <a:schemeClr val="tx1"/>
                </a:solidFill>
              </a:rPr>
              <a:t>OR</a:t>
            </a:r>
          </a:p>
          <a:p>
            <a:pPr marL="822960" lvl="1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Local law is adopted and submitted to a referendum upon the Board’s own motion, eliminating need for petition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Choosing a track depends on whether the Board wants to utilize the general November 2 election as the potential referendum date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If yes, Orange County BoE needs the ballot language by </a:t>
            </a:r>
            <a:r>
              <a:rPr lang="en-US" sz="1400" b="1" dirty="0">
                <a:solidFill>
                  <a:schemeClr val="tx1"/>
                </a:solidFill>
              </a:rPr>
              <a:t>August 2 </a:t>
            </a:r>
            <a:r>
              <a:rPr lang="en-US" sz="1400" dirty="0">
                <a:solidFill>
                  <a:schemeClr val="tx1"/>
                </a:solidFill>
              </a:rPr>
              <a:t>pursuant to Election Law 4-108 (3 months prior to election)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u="sng" dirty="0">
                <a:solidFill>
                  <a:schemeClr val="tx1"/>
                </a:solidFill>
              </a:rPr>
              <a:t>Issue is that if Track 1 chosen, petition could be filed after August 2 deadline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If Board wants upfront clarity as to whether a referendum will be held, Board should consider Track 2. Track 1 is riskier because petition may or may not be filed on time (electorate has 45 days from adoption) 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If a special election is held, 3-month deadline also applies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Note that the BoE will need to time any special election around the Nov 2 general election—logistics and voting machine sequestration requirements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Full timeline for each track was provided to Board in June 9, 2021 memorandum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Referendum cannot be held less than 60 days after petition filed 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16516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179482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28342-5DC5-4FF4-8232-4DA48FDB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64" y="433914"/>
            <a:ext cx="6978918" cy="1320255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Another Protection:</a:t>
            </a:r>
            <a:br>
              <a:rPr lang="en-US" sz="2800" dirty="0"/>
            </a:br>
            <a:r>
              <a:rPr lang="en-US" sz="2800" dirty="0"/>
              <a:t>Notification to Potential Host Municipalities of Adult-use Retail Dispensary or On-site Consumption License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899" y="758952"/>
            <a:ext cx="889035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" y="2526526"/>
            <a:ext cx="877276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264" y="2526526"/>
            <a:ext cx="8190670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B82A-9785-4415-BDAF-656B5983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564" y="2535446"/>
            <a:ext cx="6737617" cy="3554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Not less than 30 days nor more than 270 days before filing an application with the state for licensure as an adult-use retail dispensary or an on-site consumption establishment, an applicant must notify the municipality where the premises are located of the applicant’s intent to file such an application.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Such notification must be made to the Town Clerk in which the designated premises are located by certified mail, return receipt requested, overnight delivery or personal service.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The notice shall be on a standardized form and will include information such as the name of the applicant, trade name of the establishment, address of the establishment, and a statement indicating what the application is for (i.e. new establishment, transfer, renewal or alteration).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The Town shall have the option to submit an opinion in favor of or against a license—state must respond! </a:t>
            </a:r>
          </a:p>
          <a:p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41892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179482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565" y="1087374"/>
            <a:ext cx="6737617" cy="1000978"/>
          </a:xfrm>
        </p:spPr>
        <p:txBody>
          <a:bodyPr>
            <a:noAutofit/>
          </a:bodyPr>
          <a:lstStyle/>
          <a:p>
            <a:r>
              <a:rPr lang="en-US" sz="2800" dirty="0"/>
              <a:t>Another Option: </a:t>
            </a:r>
            <a:br>
              <a:rPr lang="en-US" sz="2800" dirty="0"/>
            </a:br>
            <a:r>
              <a:rPr lang="en-US" sz="2800" dirty="0"/>
              <a:t>Reasonable “Time, Place, Manner” Zoning Restrictions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899" y="758952"/>
            <a:ext cx="889035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" y="2526526"/>
            <a:ext cx="877276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264" y="2526526"/>
            <a:ext cx="8190670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95" y="2837649"/>
            <a:ext cx="6737617" cy="3554457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Option if the Town does </a:t>
            </a:r>
            <a:r>
              <a:rPr lang="en-US" sz="1700" u="sng" dirty="0">
                <a:solidFill>
                  <a:schemeClr val="tx1"/>
                </a:solidFill>
              </a:rPr>
              <a:t>not</a:t>
            </a:r>
            <a:r>
              <a:rPr lang="en-US" sz="1700" dirty="0">
                <a:solidFill>
                  <a:schemeClr val="tx1"/>
                </a:solidFill>
              </a:rPr>
              <a:t> opt-out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Would not occur until after regulations are issued and enacted, i.e. likely 2022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May adopt local laws establishing reasonable time(s), place(s) and operational restrictions on retail dispensaries and/or on-site consumption facilities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Municipalities may incorporate these local controls within their zoning codes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However, cannot adopt regulations that make the operation of licensed retail dispensaries or on-site consumption sites </a:t>
            </a:r>
            <a:r>
              <a:rPr lang="en-US" b="1" dirty="0">
                <a:solidFill>
                  <a:schemeClr val="tx1"/>
                </a:solidFill>
              </a:rPr>
              <a:t>“unreasonably impracticable” </a:t>
            </a:r>
            <a:r>
              <a:rPr lang="en-US" dirty="0">
                <a:solidFill>
                  <a:schemeClr val="tx1"/>
                </a:solidFill>
              </a:rPr>
              <a:t>as determined by the CCB. 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that means will likely be addressed by forthcoming regulations 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76986"/>
      </p:ext>
    </p:extLst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179482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02C16-93EA-4253-8614-937E4EF0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565" y="1087374"/>
            <a:ext cx="6737617" cy="100097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Examples of </a:t>
            </a:r>
            <a:br>
              <a:rPr lang="en-US" sz="3600" dirty="0"/>
            </a:br>
            <a:r>
              <a:rPr lang="en-US" sz="3600" dirty="0"/>
              <a:t>“Time, Place, Manner” Restrictions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899" y="758952"/>
            <a:ext cx="889035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" y="2526526"/>
            <a:ext cx="877276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264" y="2526526"/>
            <a:ext cx="8190670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5FBAA-B53F-42DE-85D9-5E9822D7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564" y="2535446"/>
            <a:ext cx="6737617" cy="3554457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b="1" u="sng" dirty="0">
                <a:solidFill>
                  <a:schemeClr val="tx1"/>
                </a:solidFill>
              </a:rPr>
              <a:t>Distance requirements</a:t>
            </a:r>
            <a:r>
              <a:rPr lang="en-US" sz="1300" dirty="0">
                <a:solidFill>
                  <a:schemeClr val="tx1"/>
                </a:solidFill>
              </a:rPr>
              <a:t>: specifying minimum distance away from residentially zoned areas and facilities in which families and children congregate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b="1" u="sng" dirty="0">
                <a:solidFill>
                  <a:schemeClr val="tx1"/>
                </a:solidFill>
              </a:rPr>
              <a:t>“Concentration” restrictions</a:t>
            </a:r>
            <a:r>
              <a:rPr lang="en-US" sz="1300" dirty="0">
                <a:solidFill>
                  <a:schemeClr val="tx1"/>
                </a:solidFill>
              </a:rPr>
              <a:t>: preventing facilities from locating within a certain distance from another facility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b="1" u="sng" dirty="0">
                <a:solidFill>
                  <a:schemeClr val="tx1"/>
                </a:solidFill>
              </a:rPr>
              <a:t>Hours of operation restrictions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b="1" u="sng" dirty="0">
                <a:solidFill>
                  <a:schemeClr val="tx1"/>
                </a:solidFill>
              </a:rPr>
              <a:t>Signage requirements</a:t>
            </a:r>
            <a:r>
              <a:rPr lang="en-US" sz="1300" dirty="0">
                <a:solidFill>
                  <a:schemeClr val="tx1"/>
                </a:solidFill>
              </a:rPr>
              <a:t>: needs to be content-neutral, First Amendment concerns </a:t>
            </a:r>
            <a:endParaRPr lang="en-US" sz="1300" b="1" u="sng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i="1" dirty="0">
                <a:solidFill>
                  <a:schemeClr val="tx1"/>
                </a:solidFill>
              </a:rPr>
              <a:t>It is currently unclear whether municipalities will be allowed to similarly regulate other types of licenses and/or be allowed to subject such facilities to Planning Board approval 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i="1" dirty="0">
                <a:solidFill>
                  <a:schemeClr val="tx1"/>
                </a:solidFill>
              </a:rPr>
              <a:t>Municipalities can reasonably regulate actions/conduct of personal cultivation—regulations from OCM are forthcoming (e.g. registration requirements, privacy and safety concerns such as fencing)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i="1" dirty="0">
                <a:solidFill>
                  <a:schemeClr val="tx1"/>
                </a:solidFill>
              </a:rPr>
              <a:t>Municipal regulation of smoking cannabis: can prohibit where smoking tobacco prohibited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i="1" dirty="0">
                <a:solidFill>
                  <a:schemeClr val="tx1"/>
                </a:solidFill>
              </a:rPr>
              <a:t>Already prohibited in schools, workplaces, and cars via MRTA </a:t>
            </a:r>
          </a:p>
        </p:txBody>
      </p:sp>
    </p:spTree>
    <p:extLst>
      <p:ext uri="{BB962C8B-B14F-4D97-AF65-F5344CB8AC3E}">
        <p14:creationId xmlns:p14="http://schemas.microsoft.com/office/powerpoint/2010/main" val="764143139"/>
      </p:ext>
    </p:extLst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9"/>
          <p:cNvSpPr>
            <a:spLocks noGrp="1" noChangeArrowheads="1"/>
          </p:cNvSpPr>
          <p:nvPr>
            <p:ph type="title"/>
          </p:nvPr>
        </p:nvSpPr>
        <p:spPr>
          <a:xfrm>
            <a:off x="3209131" y="381000"/>
            <a:ext cx="2725738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Contact Us</a:t>
            </a:r>
          </a:p>
        </p:txBody>
      </p:sp>
      <p:graphicFrame>
        <p:nvGraphicFramePr>
          <p:cNvPr id="3174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109009"/>
              </p:ext>
            </p:extLst>
          </p:nvPr>
        </p:nvGraphicFramePr>
        <p:xfrm>
          <a:off x="592433" y="4463246"/>
          <a:ext cx="117951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4514256" imgH="4466737" progId="">
                  <p:embed/>
                </p:oleObj>
              </mc:Choice>
              <mc:Fallback>
                <p:oleObj name="Drawing" r:id="rId3" imgW="4514256" imgH="446673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518" t="4575" r="8514" b="10979"/>
                      <a:stretch>
                        <a:fillRect/>
                      </a:stretch>
                    </p:blipFill>
                    <p:spPr bwMode="auto">
                      <a:xfrm>
                        <a:off x="592433" y="4463246"/>
                        <a:ext cx="117951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1" name="Group 18"/>
          <p:cNvGrpSpPr>
            <a:grpSpLocks/>
          </p:cNvGrpSpPr>
          <p:nvPr/>
        </p:nvGrpSpPr>
        <p:grpSpPr bwMode="auto">
          <a:xfrm>
            <a:off x="4543886" y="2716662"/>
            <a:ext cx="4397852" cy="1164409"/>
            <a:chOff x="3564907" y="5152068"/>
            <a:chExt cx="4397793" cy="741485"/>
          </a:xfrm>
        </p:grpSpPr>
        <p:sp>
          <p:nvSpPr>
            <p:cNvPr id="31753" name="TextBox 17"/>
            <p:cNvSpPr txBox="1">
              <a:spLocks noChangeArrowheads="1"/>
            </p:cNvSpPr>
            <p:nvPr/>
          </p:nvSpPr>
          <p:spPr bwMode="auto">
            <a:xfrm>
              <a:off x="3564907" y="5152068"/>
              <a:ext cx="4397793" cy="535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dirty="0">
                  <a:latin typeface="Century Gothic" panose="020B0502020202020204" pitchFamily="34" charset="0"/>
                  <a:cs typeface="Times New Roman" pitchFamily="18" charset="0"/>
                </a:rPr>
                <a:t>Marissa Weiss, Esq. 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dirty="0">
                  <a:latin typeface="Century Gothic" panose="020B0502020202020204" pitchFamily="34" charset="0"/>
                  <a:cs typeface="Times New Roman" pitchFamily="18" charset="0"/>
                </a:rPr>
                <a:t>Jacobowitz and Gubits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dirty="0">
                  <a:latin typeface="Century Gothic" panose="020B0502020202020204" pitchFamily="34" charset="0"/>
                  <a:cs typeface="Times New Roman" pitchFamily="18" charset="0"/>
                </a:rPr>
                <a:t>Telephone:  (845) 778-2121</a:t>
              </a:r>
            </a:p>
          </p:txBody>
        </p:sp>
        <p:sp>
          <p:nvSpPr>
            <p:cNvPr id="31754" name="Rectangle 16"/>
            <p:cNvSpPr>
              <a:spLocks noChangeArrowheads="1"/>
            </p:cNvSpPr>
            <p:nvPr/>
          </p:nvSpPr>
          <p:spPr bwMode="auto">
            <a:xfrm>
              <a:off x="3573786" y="5658366"/>
              <a:ext cx="3409608" cy="23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>
                  <a:latin typeface="Century Gothic" panose="020B0502020202020204" pitchFamily="34" charset="0"/>
                  <a:cs typeface="Times New Roman" pitchFamily="18" charset="0"/>
                </a:rPr>
                <a:t>www.jacobowitz.com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90248"/>
            <a:ext cx="3581400" cy="802234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73D41B9-DB2A-49B9-BB2E-97087BDE5B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53" y="2607168"/>
            <a:ext cx="1016953" cy="1524000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179482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565" y="1087374"/>
            <a:ext cx="6737617" cy="1000978"/>
          </a:xfrm>
        </p:spPr>
        <p:txBody>
          <a:bodyPr>
            <a:normAutofit/>
          </a:bodyPr>
          <a:lstStyle/>
          <a:p>
            <a:r>
              <a:rPr lang="en-US" sz="3600" dirty="0"/>
              <a:t>The MRTA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899" y="758952"/>
            <a:ext cx="889035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" y="2526526"/>
            <a:ext cx="877276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264" y="2526526"/>
            <a:ext cx="8190670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564" y="2535446"/>
            <a:ext cx="6737617" cy="3554457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On March 31, 2021, New York State legalized recreational marijuana for adult use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New York State created the Office of Cannabis Management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The Marijuana Regulation and Taxation Act (MRTA) creates a first in the nation comprehensive regulatory structure to oversee the licensure, cultivation, production, distribution, sale and taxation of medical, adult-use and cannabinoid hemp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Individuals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Legal for adults aged over 21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Possess up to 3 ounces and up to 24 grams of concentrated cannabis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Cannot operate a vehicle or use on work premises and is prohibited where smoking tobacco is prohibited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Decriminalized –records automatically expunged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Home grow: not allowed until no later than 18 months after the first adult-use retail sale in NYS</a:t>
            </a:r>
          </a:p>
        </p:txBody>
      </p:sp>
    </p:spTree>
    <p:extLst>
      <p:ext uri="{BB962C8B-B14F-4D97-AF65-F5344CB8AC3E}">
        <p14:creationId xmlns:p14="http://schemas.microsoft.com/office/powerpoint/2010/main" val="2933496754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96A55C8-89F1-439D-863D-E208C0AC8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lant, laying, palm, green&#10;&#10;Description automatically generated">
            <a:extLst>
              <a:ext uri="{FF2B5EF4-FFF2-40B4-BE49-F238E27FC236}">
                <a16:creationId xmlns:a16="http://schemas.microsoft.com/office/drawing/2014/main" id="{E14CD223-C5F5-4179-A363-7B59A66B3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1" b="-2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A1FD7E-EAEC-40B9-B75B-432F9DA7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1255469"/>
          </a:xfrm>
        </p:spPr>
        <p:txBody>
          <a:bodyPr>
            <a:normAutofit/>
          </a:bodyPr>
          <a:lstStyle/>
          <a:p>
            <a:r>
              <a:rPr lang="en-US" sz="3600" dirty="0"/>
              <a:t>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36" y="2510395"/>
            <a:ext cx="4838331" cy="3274586"/>
          </a:xfrm>
        </p:spPr>
        <p:txBody>
          <a:bodyPr anchor="t">
            <a:norm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The Office of Cannabis Management (OCM) is charged with issuing licenses for businesses to participate in the adult-use, medical and cannabinoid hemp industries</a:t>
            </a:r>
          </a:p>
          <a:p>
            <a:r>
              <a:rPr lang="en-US" sz="1100" dirty="0">
                <a:solidFill>
                  <a:srgbClr val="FFFFFF"/>
                </a:solidFill>
              </a:rPr>
              <a:t>Types of Licenses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FFFF"/>
                </a:solidFill>
              </a:rPr>
              <a:t>Cultivator License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FFFF"/>
                </a:solidFill>
              </a:rPr>
              <a:t>Processor License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FFFF"/>
                </a:solidFill>
              </a:rPr>
              <a:t>Distributor License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FFFFF"/>
                </a:solidFill>
              </a:rPr>
              <a:t>Retail Dispensary License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FFFFF"/>
                </a:solidFill>
              </a:rPr>
              <a:t>On-site Consumption License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FFFF"/>
                </a:solidFill>
              </a:rPr>
              <a:t>Microbusiness License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FFFF"/>
                </a:solidFill>
              </a:rPr>
              <a:t>Delivery License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FFFF"/>
                </a:solidFill>
              </a:rPr>
              <a:t>Nursery License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FFFF"/>
                </a:solidFill>
              </a:rPr>
              <a:t>Small Business Cooperative License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FFFF"/>
                </a:solidFill>
              </a:rPr>
              <a:t>Registered Organization License (medical)</a:t>
            </a:r>
          </a:p>
          <a:p>
            <a:pPr marL="0" indent="0">
              <a:buNone/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8629E-396B-4C99-B284-F30AABDF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8548230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B5341B2A-5861-4A33-89A7-B8DB5B30F9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1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B4E71-8A4D-4A6A-9E68-36351FF7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>
                <a:ln w="15875">
                  <a:solidFill>
                    <a:srgbClr val="FFFFFF"/>
                  </a:solidFill>
                </a:ln>
              </a:rPr>
              <a:t>Licenses: Social Equity Component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847" y="754144"/>
            <a:ext cx="5898897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D8EE4-C05B-444E-AB36-8A0FE0A87E3D}"/>
              </a:ext>
            </a:extLst>
          </p:cNvPr>
          <p:cNvSpPr txBox="1"/>
          <p:nvPr/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It is a goal that 50% of licenses to be awarded to these groups:</a:t>
            </a:r>
          </a:p>
          <a:p>
            <a:pPr marL="10287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Individuals from communities disproportionately impacted by the enforcement of cannabis prohibition</a:t>
            </a: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Minority owned businesses</a:t>
            </a: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Women owned businesses</a:t>
            </a: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Minority and women owned businesses</a:t>
            </a: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Distressed farmers</a:t>
            </a: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Service-disabled veterans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6329900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96A55C8-89F1-439D-863D-E208C0AC8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0304398-B10F-4563-BC70-8F19E4DA4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" r="19112" b="4421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A1FD7E-EAEC-40B9-B75B-432F9DA7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1255469"/>
          </a:xfrm>
        </p:spPr>
        <p:txBody>
          <a:bodyPr>
            <a:normAutofit/>
          </a:bodyPr>
          <a:lstStyle/>
          <a:p>
            <a:r>
              <a:rPr lang="en-US" sz="3600" dirty="0"/>
              <a:t>Retail Licenses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36" y="2510395"/>
            <a:ext cx="4838331" cy="3274586"/>
          </a:xfrm>
        </p:spPr>
        <p:txBody>
          <a:bodyPr anchor="t">
            <a:normAutofit lnSpcReduction="10000"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Two types of commercial marijuana retail sales (direct to consumers) are now legalized:  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pPr marL="822960" lvl="1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Retail Dispensaries </a:t>
            </a:r>
          </a:p>
          <a:p>
            <a:pPr marL="1097280" lvl="2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FFFFFF"/>
                </a:solidFill>
              </a:rPr>
              <a:t>storefronts where purchasers obtain marijuana products and must take them away—no on-site consumption </a:t>
            </a:r>
          </a:p>
          <a:p>
            <a:pPr marL="925830" lvl="2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700" dirty="0">
              <a:solidFill>
                <a:srgbClr val="FFFFFF"/>
              </a:solidFill>
            </a:endParaRPr>
          </a:p>
          <a:p>
            <a:pPr marL="822960" lvl="1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On-premises consumption sites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FFFFFF"/>
                </a:solidFill>
              </a:rPr>
              <a:t>   Lounge-like locations where the public can purchase marijuana products, but must consume on-site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8629E-396B-4C99-B284-F30AABDF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4585721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siness handshake">
            <a:extLst>
              <a:ext uri="{FF2B5EF4-FFF2-40B4-BE49-F238E27FC236}">
                <a16:creationId xmlns:a16="http://schemas.microsoft.com/office/drawing/2014/main" id="{2BC5DBB0-5BD1-4AB1-AC79-2CA861C8F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1" b="-2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en-US" sz="2800" dirty="0"/>
              <a:t>Municipal Opt-Out Authorization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847" y="754144"/>
            <a:ext cx="5898897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Zoning/Land Use Concerns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Opt-Out by December 31, 2021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Must pass a law to opt-out of retail dispensaries and/or on-site consumption facilities but cannot opt-out of recreational use or consumption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Can always opt-back in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Community members should be thinking about what a community can do to encourage (or discourage) their municipality to allow or disallow retail dispensaries/consumption facilities in their community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Similarly, municipal officials should be thinking about whether they want to opt-in (or out) and the potential reasons for doing so, including the tax implications</a:t>
            </a:r>
          </a:p>
          <a:p>
            <a:pPr lvl="1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4877549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6A55C8-89F1-439D-863D-E208C0AC8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uses in an area">
            <a:extLst>
              <a:ext uri="{FF2B5EF4-FFF2-40B4-BE49-F238E27FC236}">
                <a16:creationId xmlns:a16="http://schemas.microsoft.com/office/drawing/2014/main" id="{88211D7C-7D08-40EE-BC68-196C43800C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0" r="19112" b="1821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4A1FD7E-EAEC-40B9-B75B-432F9DA7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1255469"/>
          </a:xfrm>
        </p:spPr>
        <p:txBody>
          <a:bodyPr>
            <a:normAutofit/>
          </a:bodyPr>
          <a:lstStyle/>
          <a:p>
            <a:r>
              <a:rPr lang="en-US" sz="3600" dirty="0"/>
              <a:t>Opt-In Versus Out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8629E-396B-4C99-B284-F30AABDF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FD146D-1C46-47FD-8767-386B05363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086662"/>
              </p:ext>
            </p:extLst>
          </p:nvPr>
        </p:nvGraphicFramePr>
        <p:xfrm>
          <a:off x="216936" y="2510395"/>
          <a:ext cx="4838331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075510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en-US" sz="3600" dirty="0"/>
              <a:t>Taxes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052579-9F74-4DA0-8B0C-F6C2198FC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798707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1459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6A55C8-89F1-439D-863D-E208C0AC8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id="{C4A73A02-ADF1-4DA4-8977-79EA37A41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3906" r="10920" b="-1"/>
          <a:stretch/>
        </p:blipFill>
        <p:spPr>
          <a:xfrm>
            <a:off x="20" y="1"/>
            <a:ext cx="914169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A1FD7E-EAEC-40B9-B75B-432F9DA7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457199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28F08-EEF1-443E-AF5A-79D5F4C9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6" y="1123837"/>
            <a:ext cx="3913656" cy="1255469"/>
          </a:xfrm>
        </p:spPr>
        <p:txBody>
          <a:bodyPr>
            <a:normAutofit/>
          </a:bodyPr>
          <a:lstStyle/>
          <a:p>
            <a:r>
              <a:rPr lang="en-US" sz="3600" dirty="0"/>
              <a:t>State Taxes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8629E-396B-4C99-B284-F30AABDF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9BB07D-7A78-45C5-9B59-E2413A0569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04907"/>
              </p:ext>
            </p:extLst>
          </p:nvPr>
        </p:nvGraphicFramePr>
        <p:xfrm>
          <a:off x="216936" y="2510395"/>
          <a:ext cx="3913656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3989601"/>
      </p:ext>
    </p:extLst>
  </p:cSld>
  <p:clrMapOvr>
    <a:masterClrMapping/>
  </p:clrMapOvr>
  <p:transition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10203</TotalTime>
  <Words>1254</Words>
  <Application>Microsoft Office PowerPoint</Application>
  <PresentationFormat>On-screen Show (4:3)</PresentationFormat>
  <Paragraphs>120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Book Antiqua</vt:lpstr>
      <vt:lpstr>Calibri</vt:lpstr>
      <vt:lpstr>Century Gothic</vt:lpstr>
      <vt:lpstr>Corbel</vt:lpstr>
      <vt:lpstr>Verdana</vt:lpstr>
      <vt:lpstr>Wingdings</vt:lpstr>
      <vt:lpstr>Wingdings 2</vt:lpstr>
      <vt:lpstr>Oriel</vt:lpstr>
      <vt:lpstr>Frame</vt:lpstr>
      <vt:lpstr>Drawing</vt:lpstr>
      <vt:lpstr>CANNABIS OPT-OUT AUTHORIZATION PURSUANT TO THE MRTA </vt:lpstr>
      <vt:lpstr>The MRTA </vt:lpstr>
      <vt:lpstr>Licenses</vt:lpstr>
      <vt:lpstr>Licenses: Social Equity Component </vt:lpstr>
      <vt:lpstr>Retail Licenses </vt:lpstr>
      <vt:lpstr>Municipal Opt-Out Authorization </vt:lpstr>
      <vt:lpstr>Opt-In Versus Out </vt:lpstr>
      <vt:lpstr>Taxes</vt:lpstr>
      <vt:lpstr>State Taxes</vt:lpstr>
      <vt:lpstr>Timeframe for Adoption  of A Local Opt-Out</vt:lpstr>
      <vt:lpstr>   Another Protection: Notification to Potential Host Municipalities of Adult-use Retail Dispensary or On-site Consumption License</vt:lpstr>
      <vt:lpstr>Another Option:  Reasonable “Time, Place, Manner” Zoning Restrictions</vt:lpstr>
      <vt:lpstr>Examples of  “Time, Place, Manner” Restrictions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Zoning Board of Appeals</dc:title>
  <dc:creator>Marissa Weiss</dc:creator>
  <cp:lastModifiedBy>Valerie Gross</cp:lastModifiedBy>
  <cp:revision>505</cp:revision>
  <cp:lastPrinted>2018-10-18T18:34:45Z</cp:lastPrinted>
  <dcterms:created xsi:type="dcterms:W3CDTF">2003-05-12T15:58:06Z</dcterms:created>
  <dcterms:modified xsi:type="dcterms:W3CDTF">2021-06-28T15:51:32Z</dcterms:modified>
</cp:coreProperties>
</file>